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64431-1B75-4437-B7B7-DB3592F0DC1B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49170-CC0C-468A-9228-DBD2FB0C8C75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53C78EB-4F1F-4064-8AA8-051327D05D32}" type="datetimeFigureOut">
              <a:rPr lang="en-US" smtClean="0"/>
              <a:pPr/>
              <a:t>2/25/2012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5ADFAC-5576-411F-8E27-19254F82126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6.gif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exactly does each part of the circuit do?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444294"/>
            <a:ext cx="4040188" cy="3941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current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control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 of Electrical Supply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protection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electrical pressure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load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P:\D.C. systems\NEW course\batter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714356"/>
            <a:ext cx="1285884" cy="1285884"/>
          </a:xfrm>
          <a:prstGeom prst="rect">
            <a:avLst/>
          </a:prstGeom>
          <a:noFill/>
        </p:spPr>
      </p:pic>
      <p:pic>
        <p:nvPicPr>
          <p:cNvPr id="7" name="Picture 6" descr="P:\D.C. systems\NEW course\f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85884" cy="1285884"/>
          </a:xfrm>
          <a:prstGeom prst="rect">
            <a:avLst/>
          </a:prstGeom>
          <a:noFill/>
        </p:spPr>
      </p:pic>
      <p:pic>
        <p:nvPicPr>
          <p:cNvPr id="8" name="Picture 6" descr="P:\D.C. systems\NEW course\w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1171580" cy="1171580"/>
          </a:xfrm>
          <a:prstGeom prst="rect">
            <a:avLst/>
          </a:prstGeom>
          <a:noFill/>
        </p:spPr>
      </p:pic>
      <p:pic>
        <p:nvPicPr>
          <p:cNvPr id="9" name="Picture 10" descr="P:\D.C. systems\NEW course\lamp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1285884" cy="1285884"/>
          </a:xfrm>
          <a:prstGeom prst="rect">
            <a:avLst/>
          </a:prstGeom>
          <a:noFill/>
        </p:spPr>
      </p:pic>
      <p:pic>
        <p:nvPicPr>
          <p:cNvPr id="10" name="Picture 13" descr="P:\D.C. systems\NEW course\switc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286256"/>
            <a:ext cx="1285884" cy="1285884"/>
          </a:xfrm>
          <a:prstGeom prst="rect">
            <a:avLst/>
          </a:prstGeom>
          <a:noFill/>
        </p:spPr>
      </p:pic>
      <p:pic>
        <p:nvPicPr>
          <p:cNvPr id="11" name="Picture 14" descr="P:\D.C. systems\NEW course\voltme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357298"/>
            <a:ext cx="1285884" cy="1285884"/>
          </a:xfrm>
          <a:prstGeom prst="rect">
            <a:avLst/>
          </a:prstGeom>
          <a:noFill/>
        </p:spPr>
      </p:pic>
      <p:pic>
        <p:nvPicPr>
          <p:cNvPr id="12" name="Picture 11" descr="P:\D.C. systems\NEW course\ammeter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929198"/>
            <a:ext cx="1357322" cy="1357322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>
            <a:endCxn id="12" idx="1"/>
          </p:cNvCxnSpPr>
          <p:nvPr/>
        </p:nvCxnSpPr>
        <p:spPr>
          <a:xfrm rot="16200000" flipH="1">
            <a:off x="3554009" y="2446727"/>
            <a:ext cx="3321867" cy="300039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All Users\Documents\Applied Electrical Technology - DC stuff\RESISTO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0175" y="3581400"/>
            <a:ext cx="3933825" cy="32766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6972320" cy="3662183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All components of an electrical circuit have resistance (including the conductors).</a:t>
            </a:r>
          </a:p>
          <a:p>
            <a:r>
              <a:rPr lang="en-AU" dirty="0" smtClean="0"/>
              <a:t>A resistor is a component that is specifically designed to oppose current flow.</a:t>
            </a:r>
          </a:p>
          <a:p>
            <a:r>
              <a:rPr lang="en-AU" dirty="0" smtClean="0"/>
              <a:t>Resistors are generally made from alloys of metal or carbon based compounds</a:t>
            </a:r>
          </a:p>
          <a:p>
            <a:r>
              <a:rPr lang="en-AU" dirty="0" smtClean="0"/>
              <a:t>A few are made from semi-conductor type material (like silicon)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What is a resistor?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6" name="Picture 14" descr="http://w3.id.tue.nl/fileadmin/id/objects/E-Atelier/Phidgets/Hardware/Images/1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285860"/>
            <a:ext cx="2508236" cy="1987777"/>
          </a:xfrm>
          <a:prstGeom prst="rect">
            <a:avLst/>
          </a:prstGeom>
          <a:noFill/>
        </p:spPr>
      </p:pic>
      <p:pic>
        <p:nvPicPr>
          <p:cNvPr id="3078" name="Picture 6" descr="http://www.power-resistor.com/images/svrv-img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00306"/>
            <a:ext cx="3976692" cy="250033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Linear resistors – wire wound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://www.geocities.com/dsaproject/electronics/data_book/high_power_resisto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428736"/>
            <a:ext cx="3500462" cy="1458526"/>
          </a:xfrm>
          <a:prstGeom prst="rect">
            <a:avLst/>
          </a:prstGeom>
          <a:noFill/>
        </p:spPr>
      </p:pic>
      <p:pic>
        <p:nvPicPr>
          <p:cNvPr id="3076" name="Picture 4" descr="http://img1.tradeget.com/hindustanelectronic/H6CH7GPC1wire_wound_resistor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143256"/>
            <a:ext cx="3714744" cy="3714744"/>
          </a:xfrm>
          <a:prstGeom prst="rect">
            <a:avLst/>
          </a:prstGeom>
          <a:noFill/>
        </p:spPr>
      </p:pic>
      <p:pic>
        <p:nvPicPr>
          <p:cNvPr id="3080" name="Picture 8" descr="http://www.smcelectronics.com/TEKRES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00" y="1142984"/>
            <a:ext cx="2857500" cy="1352550"/>
          </a:xfrm>
          <a:prstGeom prst="rect">
            <a:avLst/>
          </a:prstGeom>
          <a:noFill/>
        </p:spPr>
      </p:pic>
      <p:pic>
        <p:nvPicPr>
          <p:cNvPr id="3082" name="Picture 10" descr="http://www.st-andrews.ac.uk/~www_pa/Scots_Guide/info/comp/passive/resistor/pots/var_res/var_res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357694"/>
            <a:ext cx="2270421" cy="1636699"/>
          </a:xfrm>
          <a:prstGeom prst="rect">
            <a:avLst/>
          </a:prstGeom>
          <a:noFill/>
        </p:spPr>
      </p:pic>
      <p:pic>
        <p:nvPicPr>
          <p:cNvPr id="3084" name="Picture 12" descr="http://www.kpsec.freeuk.com/photos/rapid/po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5072074"/>
            <a:ext cx="1819275" cy="110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http://www.paumanokgroup.com/pics/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3200400" cy="2505075"/>
          </a:xfrm>
          <a:prstGeom prst="rect">
            <a:avLst/>
          </a:prstGeom>
          <a:noFill/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Linear resistors – carbon compound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://www.diyaudio.gr/pictures/kiwame_image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1150" y="1428736"/>
            <a:ext cx="3752850" cy="2486025"/>
          </a:xfrm>
          <a:prstGeom prst="rect">
            <a:avLst/>
          </a:prstGeom>
          <a:noFill/>
        </p:spPr>
      </p:pic>
      <p:pic>
        <p:nvPicPr>
          <p:cNvPr id="17412" name="Picture 4" descr="http://www.allproducts.com/ee/moredex/Product-2004513133445-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4214818"/>
            <a:ext cx="2000264" cy="2000264"/>
          </a:xfrm>
          <a:prstGeom prst="rect">
            <a:avLst/>
          </a:prstGeom>
          <a:noFill/>
        </p:spPr>
      </p:pic>
      <p:pic>
        <p:nvPicPr>
          <p:cNvPr id="8" name="Picture 2" descr="http://www.microscopy.fsu.edu/electromag/electricity/images/resistance/seriescircui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214818"/>
            <a:ext cx="28575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power rating of a resistor is the amount of heat (I</a:t>
            </a:r>
            <a:r>
              <a:rPr lang="en-AU" baseline="30000" dirty="0" smtClean="0"/>
              <a:t>2</a:t>
            </a:r>
            <a:r>
              <a:rPr lang="en-AU" dirty="0" smtClean="0"/>
              <a:t>R – in watts) that a resistor can dissipate before the losses are too great or the resistor is destroyed.</a:t>
            </a:r>
          </a:p>
          <a:p>
            <a:r>
              <a:rPr lang="en-AU" dirty="0" smtClean="0"/>
              <a:t>For large power ratings resistance wire is used whereas for low (and physically small) power ratings carbon based resistors are used.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Power ratings of res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To make manufacturing cheaper a series of standard values are manufactured.</a:t>
            </a:r>
          </a:p>
          <a:p>
            <a:r>
              <a:rPr lang="en-AU" dirty="0" smtClean="0"/>
              <a:t>These vary for the three main tolerance ranges.</a:t>
            </a:r>
          </a:p>
          <a:p>
            <a:r>
              <a:rPr lang="en-AU" dirty="0" smtClean="0"/>
              <a:t>Tolerance is the degree of accuracy that the resistor had been manufactured to.</a:t>
            </a:r>
          </a:p>
          <a:p>
            <a:r>
              <a:rPr lang="en-AU" dirty="0" smtClean="0"/>
              <a:t>For example a 10</a:t>
            </a:r>
            <a:r>
              <a:rPr lang="el-GR" dirty="0" smtClean="0"/>
              <a:t>Ω</a:t>
            </a:r>
            <a:r>
              <a:rPr lang="en-AU" dirty="0" smtClean="0"/>
              <a:t> resistor with a silver tolerance band has a tolerance of ±10% and can range from 9</a:t>
            </a:r>
            <a:r>
              <a:rPr lang="el-GR" dirty="0" smtClean="0"/>
              <a:t>Ω</a:t>
            </a:r>
            <a:r>
              <a:rPr lang="en-AU" dirty="0" smtClean="0"/>
              <a:t> to 11</a:t>
            </a:r>
            <a:r>
              <a:rPr lang="el-GR" dirty="0" smtClean="0"/>
              <a:t>Ω</a:t>
            </a:r>
            <a:r>
              <a:rPr lang="en-AU" dirty="0" smtClean="0"/>
              <a:t>.</a:t>
            </a:r>
          </a:p>
          <a:p>
            <a:r>
              <a:rPr lang="en-AU" dirty="0" smtClean="0"/>
              <a:t>A variable or “tuning” resistor can be placed in a circuit to compensate for the difference.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Tolerance and preferred values of resistance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043494" cy="5019506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Temperature sensitive resistors</a:t>
            </a:r>
          </a:p>
          <a:p>
            <a:r>
              <a:rPr lang="en-AU" dirty="0" smtClean="0"/>
              <a:t>2 types	</a:t>
            </a:r>
          </a:p>
          <a:p>
            <a:pPr lvl="2"/>
            <a:r>
              <a:rPr lang="en-AU" sz="2700" dirty="0" smtClean="0"/>
              <a:t>Positive temperature coefficient (PTC)</a:t>
            </a:r>
          </a:p>
          <a:p>
            <a:pPr lvl="2"/>
            <a:r>
              <a:rPr lang="en-AU" sz="2700" dirty="0" smtClean="0"/>
              <a:t>Negative temperature</a:t>
            </a:r>
            <a:r>
              <a:rPr lang="en-AU" dirty="0" smtClean="0"/>
              <a:t> </a:t>
            </a:r>
            <a:r>
              <a:rPr lang="en-AU" sz="2700" dirty="0" smtClean="0"/>
              <a:t>coefficient (NTC)</a:t>
            </a:r>
          </a:p>
          <a:p>
            <a:r>
              <a:rPr lang="en-AU" dirty="0" smtClean="0"/>
              <a:t>PTC – resistance increases with an increase of temperature. Made from metallic oxide or silicon. </a:t>
            </a:r>
          </a:p>
          <a:p>
            <a:r>
              <a:rPr lang="en-AU" dirty="0" smtClean="0"/>
              <a:t>NTC – resistance decreases with a decrease of temperature. Made from chromium or nickel with small amounts of semi-conductor material.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Non-linear resistors - </a:t>
            </a:r>
            <a:r>
              <a:rPr lang="en-AU" dirty="0" err="1" smtClean="0">
                <a:solidFill>
                  <a:schemeClr val="tx1"/>
                </a:solidFill>
              </a:rPr>
              <a:t>Thermistors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9458" name="Picture 2" descr="http://img.alibaba.com/photo/11295842/Thermistor_Sens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4975" y="1219200"/>
            <a:ext cx="3629025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ittjug.org/b2b/pics/Zinc_Oxide_Varist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214554"/>
            <a:ext cx="3500430" cy="350043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5186370" cy="4525963"/>
          </a:xfrm>
        </p:spPr>
        <p:txBody>
          <a:bodyPr>
            <a:normAutofit fontScale="92500"/>
          </a:bodyPr>
          <a:lstStyle/>
          <a:p>
            <a:r>
              <a:rPr lang="en-AU" dirty="0" smtClean="0"/>
              <a:t>Resistance varies as the voltage varies</a:t>
            </a:r>
          </a:p>
          <a:p>
            <a:r>
              <a:rPr lang="en-AU" dirty="0" smtClean="0"/>
              <a:t>Used for lightning protection where under normal circumstances the do not conduct but when the voltage reaches a certain level the resistance drops.</a:t>
            </a:r>
          </a:p>
          <a:p>
            <a:r>
              <a:rPr lang="en-AU" dirty="0" smtClean="0"/>
              <a:t>Uses also include over voltage protection and signal compensation.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Non-linear resistors – Voltage dependant resistors (</a:t>
            </a:r>
            <a:r>
              <a:rPr lang="en-AU" dirty="0" err="1" smtClean="0">
                <a:solidFill>
                  <a:schemeClr val="tx1"/>
                </a:solidFill>
              </a:rPr>
              <a:t>VDRs</a:t>
            </a:r>
            <a:r>
              <a:rPr lang="en-AU" dirty="0" smtClean="0">
                <a:solidFill>
                  <a:schemeClr val="tx1"/>
                </a:solidFill>
              </a:rPr>
              <a:t>)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doctronics.co.uk/images/vdiv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214686"/>
            <a:ext cx="4210050" cy="2905125"/>
          </a:xfrm>
          <a:prstGeom prst="rect">
            <a:avLst/>
          </a:prstGeom>
          <a:noFill/>
        </p:spPr>
      </p:pic>
      <p:pic>
        <p:nvPicPr>
          <p:cNvPr id="22532" name="Picture 4" descr="http://content.answers.com/main/content/img/CDE/_FOTOC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779972"/>
            <a:ext cx="3929058" cy="4078027"/>
          </a:xfrm>
          <a:prstGeom prst="rect">
            <a:avLst/>
          </a:prstGeom>
          <a:noFill/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876234"/>
          </a:xfrm>
        </p:spPr>
        <p:txBody>
          <a:bodyPr>
            <a:normAutofit/>
          </a:bodyPr>
          <a:lstStyle/>
          <a:p>
            <a:r>
              <a:rPr lang="en-AU" dirty="0" smtClean="0"/>
              <a:t>Resistance varies as the light varies</a:t>
            </a:r>
          </a:p>
          <a:p>
            <a:r>
              <a:rPr lang="en-AU" dirty="0" smtClean="0"/>
              <a:t>Usually made from cadmium sulphide mounted on a plate and covered with a vacuum-deposited metallic grid</a:t>
            </a:r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Non-linear resistors – Light dependant resistors (</a:t>
            </a:r>
            <a:r>
              <a:rPr lang="en-AU" dirty="0" err="1" smtClean="0">
                <a:solidFill>
                  <a:schemeClr val="tx1"/>
                </a:solidFill>
              </a:rPr>
              <a:t>LDRs</a:t>
            </a:r>
            <a:r>
              <a:rPr lang="en-AU" dirty="0" smtClean="0">
                <a:solidFill>
                  <a:schemeClr val="tx1"/>
                </a:solidFill>
              </a:rPr>
              <a:t>)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Resistor (general)</a:t>
            </a:r>
          </a:p>
          <a:p>
            <a:r>
              <a:rPr lang="en-AU" dirty="0" smtClean="0"/>
              <a:t>Variable resistor (rheostat)</a:t>
            </a:r>
          </a:p>
          <a:p>
            <a:r>
              <a:rPr lang="en-AU" dirty="0" smtClean="0"/>
              <a:t>Variable resistor (</a:t>
            </a:r>
            <a:r>
              <a:rPr lang="en-AU" dirty="0" err="1" smtClean="0"/>
              <a:t>potentionometer</a:t>
            </a:r>
            <a:r>
              <a:rPr lang="en-AU" dirty="0" smtClean="0"/>
              <a:t>)</a:t>
            </a:r>
          </a:p>
          <a:p>
            <a:r>
              <a:rPr lang="en-AU" dirty="0" smtClean="0"/>
              <a:t>Adjustable resistor</a:t>
            </a:r>
          </a:p>
          <a:p>
            <a:r>
              <a:rPr lang="en-AU" dirty="0" smtClean="0"/>
              <a:t>PTC </a:t>
            </a:r>
            <a:r>
              <a:rPr lang="en-AU" dirty="0" err="1" smtClean="0"/>
              <a:t>thermistor</a:t>
            </a:r>
            <a:endParaRPr lang="en-AU" dirty="0" smtClean="0"/>
          </a:p>
          <a:p>
            <a:r>
              <a:rPr lang="en-AU" dirty="0" smtClean="0"/>
              <a:t>NTC </a:t>
            </a:r>
            <a:r>
              <a:rPr lang="en-AU" dirty="0" err="1" smtClean="0"/>
              <a:t>thermistor</a:t>
            </a:r>
            <a:endParaRPr lang="en-AU" dirty="0" smtClean="0"/>
          </a:p>
          <a:p>
            <a:r>
              <a:rPr lang="en-AU" dirty="0" smtClean="0"/>
              <a:t>Voltage dependant resistor</a:t>
            </a:r>
          </a:p>
          <a:p>
            <a:r>
              <a:rPr lang="en-AU" dirty="0" smtClean="0"/>
              <a:t>Light dependant resistor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Resistor circuit symbols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23556" name="Picture 4" descr="resistor symb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643050"/>
            <a:ext cx="1733550" cy="190500"/>
          </a:xfrm>
          <a:prstGeom prst="rect">
            <a:avLst/>
          </a:prstGeom>
          <a:noFill/>
        </p:spPr>
      </p:pic>
      <p:pic>
        <p:nvPicPr>
          <p:cNvPr id="23558" name="Picture 6" descr="rheostat symb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785926"/>
            <a:ext cx="1733550" cy="476250"/>
          </a:xfrm>
          <a:prstGeom prst="rect">
            <a:avLst/>
          </a:prstGeom>
          <a:noFill/>
        </p:spPr>
      </p:pic>
      <p:pic>
        <p:nvPicPr>
          <p:cNvPr id="23560" name="Picture 8" descr="potentiometer symb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357430"/>
            <a:ext cx="1733550" cy="438151"/>
          </a:xfrm>
          <a:prstGeom prst="rect">
            <a:avLst/>
          </a:prstGeom>
          <a:noFill/>
        </p:spPr>
      </p:pic>
      <p:pic>
        <p:nvPicPr>
          <p:cNvPr id="23562" name="Picture 10" descr="preset symbo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000372"/>
            <a:ext cx="1733550" cy="533400"/>
          </a:xfrm>
          <a:prstGeom prst="rect">
            <a:avLst/>
          </a:prstGeom>
          <a:noFill/>
        </p:spPr>
      </p:pic>
      <p:pic>
        <p:nvPicPr>
          <p:cNvPr id="23564" name="Picture 12" descr="thermistor symbo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5286380" y="3500438"/>
            <a:ext cx="1733550" cy="361951"/>
          </a:xfrm>
          <a:prstGeom prst="rect">
            <a:avLst/>
          </a:prstGeom>
          <a:noFill/>
        </p:spPr>
      </p:pic>
      <p:pic>
        <p:nvPicPr>
          <p:cNvPr id="10" name="Picture 12" descr="thermistor symbo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5286380" y="4000504"/>
            <a:ext cx="1733550" cy="3619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857884" y="3786190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+ t</a:t>
            </a:r>
            <a:r>
              <a:rPr lang="en-AU" sz="1000" baseline="30000" dirty="0" smtClean="0"/>
              <a:t>o </a:t>
            </a:r>
            <a:r>
              <a:rPr lang="en-AU" sz="1000" dirty="0" smtClean="0"/>
              <a:t>C</a:t>
            </a:r>
            <a:endParaRPr lang="en-A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5857884" y="4357694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 smtClean="0"/>
              <a:t>- t</a:t>
            </a:r>
            <a:r>
              <a:rPr lang="en-AU" sz="1000" baseline="30000" dirty="0" smtClean="0"/>
              <a:t>o </a:t>
            </a:r>
            <a:r>
              <a:rPr lang="en-AU" sz="1000" dirty="0" smtClean="0"/>
              <a:t>C</a:t>
            </a:r>
            <a:endParaRPr lang="en-AU" sz="1000" dirty="0"/>
          </a:p>
        </p:txBody>
      </p:sp>
      <p:pic>
        <p:nvPicPr>
          <p:cNvPr id="23566" name="Picture 14" descr="LDR symbo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5000636"/>
            <a:ext cx="1733550" cy="704851"/>
          </a:xfrm>
          <a:prstGeom prst="rect">
            <a:avLst/>
          </a:prstGeom>
          <a:noFill/>
        </p:spPr>
      </p:pic>
      <p:pic>
        <p:nvPicPr>
          <p:cNvPr id="23569" name="Picture 17" descr="http://upload.wikimedia.org/wikipedia/commons/d/d7/VDRpiirrosmerkki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6" y="4429132"/>
            <a:ext cx="1409700" cy="69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>
                <a:latin typeface="Tahoma"/>
                <a:ea typeface="Calibri"/>
                <a:cs typeface="Times New Roman"/>
              </a:rPr>
              <a:t>Black Beer Rots Our Young Guts But Vodka </a:t>
            </a:r>
            <a:r>
              <a:rPr lang="en-AU" smtClean="0">
                <a:latin typeface="Tahoma"/>
                <a:ea typeface="Calibri"/>
                <a:cs typeface="Times New Roman"/>
              </a:rPr>
              <a:t>Goes Well</a:t>
            </a:r>
            <a:endParaRPr lang="en-AU" dirty="0" smtClean="0">
              <a:latin typeface="Tahoma"/>
              <a:ea typeface="Calibri"/>
              <a:cs typeface="Times New Roman"/>
            </a:endParaRPr>
          </a:p>
          <a:p>
            <a:endParaRPr lang="en-AU" dirty="0" smtClean="0">
              <a:latin typeface="Calibri"/>
              <a:ea typeface="Calibri"/>
              <a:cs typeface="Times New Roman"/>
            </a:endParaRPr>
          </a:p>
          <a:p>
            <a:r>
              <a:rPr lang="en-AU" dirty="0" smtClean="0"/>
              <a:t>Black is NO </a:t>
            </a:r>
            <a:r>
              <a:rPr lang="en-AU" dirty="0" err="1" smtClean="0"/>
              <a:t>color</a:t>
            </a:r>
            <a:r>
              <a:rPr lang="en-AU" dirty="0" smtClean="0"/>
              <a:t> - nothing, zero</a:t>
            </a:r>
            <a:br>
              <a:rPr lang="en-AU" dirty="0" smtClean="0"/>
            </a:br>
            <a:r>
              <a:rPr lang="en-AU" dirty="0" smtClean="0"/>
              <a:t>Brown, think brow-ONE. </a:t>
            </a:r>
            <a:br>
              <a:rPr lang="en-AU" dirty="0" smtClean="0"/>
            </a:br>
            <a:r>
              <a:rPr lang="en-AU" dirty="0" smtClean="0"/>
              <a:t>Red, think TWO red lips.</a:t>
            </a:r>
            <a:br>
              <a:rPr lang="en-AU" dirty="0" smtClean="0"/>
            </a:br>
            <a:r>
              <a:rPr lang="en-AU" dirty="0" smtClean="0"/>
              <a:t>Orange, think "orange tree" tree rhymes with three.</a:t>
            </a:r>
            <a:br>
              <a:rPr lang="en-AU" dirty="0" smtClean="0"/>
            </a:br>
            <a:r>
              <a:rPr lang="en-AU" dirty="0" smtClean="0"/>
              <a:t>Yellow, think Yell FOUR help.</a:t>
            </a:r>
            <a:br>
              <a:rPr lang="en-AU" dirty="0" smtClean="0"/>
            </a:br>
            <a:r>
              <a:rPr lang="en-AU" dirty="0" smtClean="0"/>
              <a:t>Green, think of a green FIVE dollar bill</a:t>
            </a:r>
            <a:br>
              <a:rPr lang="en-AU" dirty="0" smtClean="0"/>
            </a:br>
            <a:r>
              <a:rPr lang="en-AU" dirty="0" smtClean="0"/>
              <a:t>Blue, think "sick (six) and blue"</a:t>
            </a:r>
            <a:br>
              <a:rPr lang="en-AU" dirty="0" smtClean="0"/>
            </a:br>
            <a:r>
              <a:rPr lang="en-AU" dirty="0" smtClean="0"/>
              <a:t>Violet, think "violet clouds in heaven, rhymes with SEVEN.</a:t>
            </a:r>
            <a:br>
              <a:rPr lang="en-AU" dirty="0" smtClean="0"/>
            </a:br>
            <a:r>
              <a:rPr lang="en-AU" dirty="0" smtClean="0"/>
              <a:t>Grey, thing Gray-EIGHT (great)</a:t>
            </a:r>
            <a:br>
              <a:rPr lang="en-AU" dirty="0" smtClean="0"/>
            </a:br>
            <a:r>
              <a:rPr lang="en-AU" dirty="0" smtClean="0"/>
              <a:t>White, think of white wine, rhymes with NINE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/>
              <a:t>Remembering the resistor colour code 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exactly does each part of the circuit do?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457200" y="1444294"/>
            <a:ext cx="4040188" cy="3941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current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control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 of Electrical Supply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protection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electrical pressure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load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P:\D.C. systems\NEW course\batter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714356"/>
            <a:ext cx="1285884" cy="1285884"/>
          </a:xfrm>
          <a:prstGeom prst="rect">
            <a:avLst/>
          </a:prstGeom>
          <a:noFill/>
        </p:spPr>
      </p:pic>
      <p:pic>
        <p:nvPicPr>
          <p:cNvPr id="5" name="Picture 4" descr="P:\D.C. systems\NEW course\f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6" descr="P:\D.C. systems\NEW course\w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1171580" cy="1171580"/>
          </a:xfrm>
          <a:prstGeom prst="rect">
            <a:avLst/>
          </a:prstGeom>
          <a:noFill/>
        </p:spPr>
      </p:pic>
      <p:pic>
        <p:nvPicPr>
          <p:cNvPr id="7" name="Picture 10" descr="P:\D.C. systems\NEW course\lamp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1285884" cy="1285884"/>
          </a:xfrm>
          <a:prstGeom prst="rect">
            <a:avLst/>
          </a:prstGeom>
          <a:noFill/>
        </p:spPr>
      </p:pic>
      <p:pic>
        <p:nvPicPr>
          <p:cNvPr id="8" name="Picture 13" descr="P:\D.C. systems\NEW course\switc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286256"/>
            <a:ext cx="1285884" cy="1285884"/>
          </a:xfrm>
          <a:prstGeom prst="rect">
            <a:avLst/>
          </a:prstGeom>
          <a:noFill/>
        </p:spPr>
      </p:pic>
      <p:pic>
        <p:nvPicPr>
          <p:cNvPr id="9" name="Picture 14" descr="P:\D.C. systems\NEW course\voltme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357298"/>
            <a:ext cx="1285884" cy="1285884"/>
          </a:xfrm>
          <a:prstGeom prst="rect">
            <a:avLst/>
          </a:prstGeom>
          <a:noFill/>
        </p:spPr>
      </p:pic>
      <p:pic>
        <p:nvPicPr>
          <p:cNvPr id="10" name="Picture 9" descr="P:\D.C. systems\NEW course\ammeter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929198"/>
            <a:ext cx="1357322" cy="1357322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>
            <a:endCxn id="10" idx="1"/>
          </p:cNvCxnSpPr>
          <p:nvPr/>
        </p:nvCxnSpPr>
        <p:spPr>
          <a:xfrm rot="16200000" flipH="1">
            <a:off x="3554009" y="2446727"/>
            <a:ext cx="3321867" cy="300039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357556" y="2714620"/>
            <a:ext cx="3357584" cy="2071702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All Users\Documents\Applied Electrical Technology - DC stuff\20071224746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4572032" cy="3164681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Longer conductor =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length affect resistance?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Documents and Settings\All Users\Documents\Applied Electrical Technology - DC stuff\500kv-power-lines-austra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435768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All Users\Documents\Applied Electrical Technology - DC stuff\20071224746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4572032" cy="3164681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Longer conductor = more resistance</a:t>
            </a:r>
          </a:p>
          <a:p>
            <a:pPr algn="ctr"/>
            <a:r>
              <a:rPr lang="en-AU" dirty="0" smtClean="0"/>
              <a:t>Shorter conductor =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length affect resistance?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Documents and Settings\All Users\Documents\Applied Electrical Technology - DC stuff\500kv-power-lines-austra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435768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All Users\Documents\Applied Electrical Technology - DC stuff\20071224746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4572032" cy="3164681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Longer conductor = more resistance</a:t>
            </a:r>
          </a:p>
          <a:p>
            <a:pPr algn="ctr"/>
            <a:r>
              <a:rPr lang="en-AU" dirty="0" smtClean="0"/>
              <a:t>Shorter conductor = less resistance</a:t>
            </a:r>
          </a:p>
          <a:p>
            <a:pPr algn="ctr"/>
            <a:endParaRPr lang="en-AU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length affect resistance?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Documents and Settings\All Users\Documents\Applied Electrical Technology - DC stuff\500kv-power-lines-austra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435768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All Users\Documents\Applied Electrical Technology - DC stuff\20071224746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14620"/>
            <a:ext cx="4572032" cy="3164681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Longer conductor = more resistance</a:t>
            </a:r>
          </a:p>
          <a:p>
            <a:pPr algn="ctr"/>
            <a:r>
              <a:rPr lang="en-AU" dirty="0" smtClean="0"/>
              <a:t>Shorter conductor = less resistance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>
                <a:solidFill>
                  <a:srgbClr val="FF0000"/>
                </a:solidFill>
              </a:rPr>
              <a:t>Resistance 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AU" dirty="0" smtClean="0">
                <a:solidFill>
                  <a:srgbClr val="FF0000"/>
                </a:solidFill>
              </a:rPr>
              <a:t> Length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length affect resistance?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Documents and Settings\All Users\Documents\Applied Electrical Technology - DC stuff\500kv-power-lines-austra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435768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Conductor cross sectional area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3073" name="Picture 1" descr="C:\Documents and Settings\All Users\Documents\Applied Electrical Technology - DC stuff\WireCross-SectionalEndDraw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071546"/>
            <a:ext cx="4643470" cy="5251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ade4cae.co.uk/images/BI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605011"/>
            <a:ext cx="4143372" cy="3252989"/>
          </a:xfrm>
          <a:prstGeom prst="rect">
            <a:avLst/>
          </a:prstGeom>
          <a:noFill/>
        </p:spPr>
      </p:pic>
      <p:pic>
        <p:nvPicPr>
          <p:cNvPr id="2049" name="Picture 1" descr="C:\Documents and Settings\All Users\Documents\Applied Electrical Technology - DC stuff\All-Aluminium-Alloy-Conductor-AAAC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643182"/>
            <a:ext cx="3429000" cy="34290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Larger conductor =</a:t>
            </a:r>
            <a:endParaRPr lang="en-AU" sz="27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c.s.a. affect resistance?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ade4cae.co.uk/images/BI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605011"/>
            <a:ext cx="4143372" cy="3252989"/>
          </a:xfrm>
          <a:prstGeom prst="rect">
            <a:avLst/>
          </a:prstGeom>
          <a:noFill/>
        </p:spPr>
      </p:pic>
      <p:pic>
        <p:nvPicPr>
          <p:cNvPr id="2049" name="Picture 1" descr="C:\Documents and Settings\All Users\Documents\Applied Electrical Technology - DC stuff\All-Aluminium-Alloy-Conductor-AAAC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643182"/>
            <a:ext cx="3429000" cy="34290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Larger conductor = less resistance</a:t>
            </a:r>
          </a:p>
          <a:p>
            <a:pPr algn="ctr"/>
            <a:r>
              <a:rPr lang="en-AU" dirty="0" smtClean="0"/>
              <a:t>Smaller conductor =</a:t>
            </a:r>
            <a:endParaRPr lang="en-AU" sz="27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c.s.a. affect resistance?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ade4cae.co.uk/images/BI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605011"/>
            <a:ext cx="4143372" cy="3252989"/>
          </a:xfrm>
          <a:prstGeom prst="rect">
            <a:avLst/>
          </a:prstGeom>
          <a:noFill/>
        </p:spPr>
      </p:pic>
      <p:pic>
        <p:nvPicPr>
          <p:cNvPr id="2049" name="Picture 1" descr="C:\Documents and Settings\All Users\Documents\Applied Electrical Technology - DC stuff\All-Aluminium-Alloy-Conductor-AAAC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643182"/>
            <a:ext cx="3429000" cy="34290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Larger conductor = less resistance</a:t>
            </a:r>
          </a:p>
          <a:p>
            <a:pPr algn="ctr"/>
            <a:r>
              <a:rPr lang="en-AU" dirty="0" smtClean="0"/>
              <a:t>Smaller conductor = more resistance</a:t>
            </a:r>
          </a:p>
          <a:p>
            <a:pPr algn="ctr"/>
            <a:endParaRPr lang="en-AU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c.s.a. affect resistance?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ttp://www.ade4cae.co.uk/images/BI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605011"/>
            <a:ext cx="4143372" cy="3252989"/>
          </a:xfrm>
          <a:prstGeom prst="rect">
            <a:avLst/>
          </a:prstGeom>
          <a:noFill/>
        </p:spPr>
      </p:pic>
      <p:pic>
        <p:nvPicPr>
          <p:cNvPr id="2049" name="Picture 1" descr="C:\Documents and Settings\All Users\Documents\Applied Electrical Technology - DC stuff\All-Aluminium-Alloy-Conductor-AAAC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643182"/>
            <a:ext cx="3429000" cy="342900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AU" dirty="0" smtClean="0"/>
              <a:t>Larger conductor = less resistance</a:t>
            </a:r>
          </a:p>
          <a:p>
            <a:pPr algn="ctr"/>
            <a:r>
              <a:rPr lang="en-AU" dirty="0" smtClean="0"/>
              <a:t>Smaller conductor = more resistance</a:t>
            </a:r>
          </a:p>
          <a:p>
            <a:pPr algn="ctr"/>
            <a:endParaRPr lang="en-AU" dirty="0" smtClean="0"/>
          </a:p>
          <a:p>
            <a:pPr algn="ctr"/>
            <a:r>
              <a:rPr lang="en-AU" dirty="0" smtClean="0">
                <a:solidFill>
                  <a:srgbClr val="FF0000"/>
                </a:solidFill>
              </a:rPr>
              <a:t>Resistance 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AU" dirty="0" smtClean="0">
                <a:solidFill>
                  <a:srgbClr val="FF0000"/>
                </a:solidFill>
              </a:rPr>
              <a:t>  </a:t>
            </a:r>
            <a:r>
              <a:rPr lang="en-AU" u="sng" dirty="0" smtClean="0">
                <a:solidFill>
                  <a:srgbClr val="FF0000"/>
                </a:solidFill>
              </a:rPr>
              <a:t>    1</a:t>
            </a:r>
          </a:p>
          <a:p>
            <a:pPr lvl="7" algn="ctr">
              <a:buNone/>
            </a:pPr>
            <a:r>
              <a:rPr lang="en-AU" sz="2700" dirty="0" smtClean="0">
                <a:solidFill>
                  <a:srgbClr val="FF0000"/>
                </a:solidFill>
              </a:rPr>
              <a:t>        c.s.a  </a:t>
            </a:r>
            <a:endParaRPr lang="en-AU" sz="27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c.s.a. affect resistance?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ll Users\Documents\Applied Electrical Technology - DC stuff\PVODNIKR1steelrod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3143240" cy="314324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measure of how resistive a material is, is called resistivity.</a:t>
            </a:r>
          </a:p>
          <a:p>
            <a:endParaRPr lang="en-AU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the conductor material affect resistance?</a:t>
            </a:r>
            <a:endParaRPr lang="en-AU" dirty="0">
              <a:solidFill>
                <a:schemeClr val="tx1"/>
              </a:solidFill>
            </a:endParaRPr>
          </a:p>
        </p:txBody>
      </p:sp>
      <p:grpSp>
        <p:nvGrpSpPr>
          <p:cNvPr id="4" name="Group 27"/>
          <p:cNvGrpSpPr/>
          <p:nvPr/>
        </p:nvGrpSpPr>
        <p:grpSpPr>
          <a:xfrm>
            <a:off x="2571736" y="2214554"/>
            <a:ext cx="4036252" cy="3670542"/>
            <a:chOff x="1000100" y="2285992"/>
            <a:chExt cx="4036252" cy="3670542"/>
          </a:xfrm>
        </p:grpSpPr>
        <p:sp>
          <p:nvSpPr>
            <p:cNvPr id="5" name="TextBox 4"/>
            <p:cNvSpPr txBox="1"/>
            <p:nvPr/>
          </p:nvSpPr>
          <p:spPr>
            <a:xfrm rot="686660">
              <a:off x="1178700" y="5515764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1 m</a:t>
              </a:r>
              <a:endParaRPr lang="en-AU" dirty="0"/>
            </a:p>
          </p:txBody>
        </p:sp>
        <p:sp>
          <p:nvSpPr>
            <p:cNvPr id="6" name="TextBox 5"/>
            <p:cNvSpPr txBox="1"/>
            <p:nvPr/>
          </p:nvSpPr>
          <p:spPr>
            <a:xfrm rot="21018608">
              <a:off x="3178964" y="5587202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1 m</a:t>
              </a:r>
              <a:endParaRPr lang="en-A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321972" y="4158443"/>
              <a:ext cx="71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dirty="0" smtClean="0"/>
                <a:t>1 m</a:t>
              </a:r>
              <a:endParaRPr lang="en-AU" dirty="0"/>
            </a:p>
          </p:txBody>
        </p:sp>
        <p:grpSp>
          <p:nvGrpSpPr>
            <p:cNvPr id="8" name="Group 26"/>
            <p:cNvGrpSpPr/>
            <p:nvPr/>
          </p:nvGrpSpPr>
          <p:grpSpPr>
            <a:xfrm>
              <a:off x="1000100" y="2285992"/>
              <a:ext cx="3152412" cy="3279773"/>
              <a:chOff x="1000100" y="2285992"/>
              <a:chExt cx="3152412" cy="3279773"/>
            </a:xfrm>
          </p:grpSpPr>
          <p:pic>
            <p:nvPicPr>
              <p:cNvPr id="1026" name="Picture 2" descr="http://gwydir.demon.co.uk/jo/numbers/arab/million.gi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00100" y="3429000"/>
                <a:ext cx="3152412" cy="2136765"/>
              </a:xfrm>
              <a:prstGeom prst="rect">
                <a:avLst/>
              </a:prstGeom>
              <a:noFill/>
            </p:spPr>
          </p:pic>
          <p:grpSp>
            <p:nvGrpSpPr>
              <p:cNvPr id="11" name="Group 10"/>
              <p:cNvGrpSpPr/>
              <p:nvPr/>
            </p:nvGrpSpPr>
            <p:grpSpPr>
              <a:xfrm>
                <a:off x="2143108" y="2285992"/>
                <a:ext cx="1214446" cy="1214446"/>
                <a:chOff x="6072198" y="2857496"/>
                <a:chExt cx="1214446" cy="1214446"/>
              </a:xfrm>
            </p:grpSpPr>
            <p:sp>
              <p:nvSpPr>
                <p:cNvPr id="9" name="Oval 8"/>
                <p:cNvSpPr/>
                <p:nvPr/>
              </p:nvSpPr>
              <p:spPr>
                <a:xfrm>
                  <a:off x="6072198" y="2857496"/>
                  <a:ext cx="1214446" cy="12144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6357950" y="3071810"/>
                  <a:ext cx="785818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4000" dirty="0" smtClean="0"/>
                    <a:t>Ω</a:t>
                  </a:r>
                  <a:endParaRPr lang="en-AU" sz="4000" dirty="0"/>
                </a:p>
              </p:txBody>
            </p:sp>
          </p:grpSp>
          <p:cxnSp>
            <p:nvCxnSpPr>
              <p:cNvPr id="13" name="Curved Connector 12"/>
              <p:cNvCxnSpPr>
                <a:stCxn id="9" idx="2"/>
              </p:cNvCxnSpPr>
              <p:nvPr/>
            </p:nvCxnSpPr>
            <p:spPr>
              <a:xfrm rot="10800000" flipV="1">
                <a:off x="1428728" y="2893214"/>
                <a:ext cx="714380" cy="750099"/>
              </a:xfrm>
              <a:prstGeom prst="curvedConnector2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urved Connector 19"/>
              <p:cNvCxnSpPr>
                <a:stCxn id="9" idx="6"/>
                <a:endCxn id="1026" idx="3"/>
              </p:cNvCxnSpPr>
              <p:nvPr/>
            </p:nvCxnSpPr>
            <p:spPr>
              <a:xfrm>
                <a:off x="3357554" y="2893215"/>
                <a:ext cx="794958" cy="1604168"/>
              </a:xfrm>
              <a:prstGeom prst="curvedConnector3">
                <a:avLst>
                  <a:gd name="adj1" fmla="val 128756"/>
                </a:avLst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027" name="Picture 3" descr="C:\Documents and Settings\All Users\Documents\Applied Electrical Technology - DC stuff\carbonrod29ty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281810"/>
            <a:ext cx="2857488" cy="357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exactly does each part of the circuit do?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457200" y="1444294"/>
            <a:ext cx="4040188" cy="3941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current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control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 of Electrical Supply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protection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electrical pressure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load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P:\D.C. systems\NEW course\batter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714356"/>
            <a:ext cx="1285884" cy="1285884"/>
          </a:xfrm>
          <a:prstGeom prst="rect">
            <a:avLst/>
          </a:prstGeom>
          <a:noFill/>
        </p:spPr>
      </p:pic>
      <p:pic>
        <p:nvPicPr>
          <p:cNvPr id="5" name="Picture 4" descr="P:\D.C. systems\NEW course\f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6" descr="P:\D.C. systems\NEW course\w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1171580" cy="1171580"/>
          </a:xfrm>
          <a:prstGeom prst="rect">
            <a:avLst/>
          </a:prstGeom>
          <a:noFill/>
        </p:spPr>
      </p:pic>
      <p:pic>
        <p:nvPicPr>
          <p:cNvPr id="7" name="Picture 10" descr="P:\D.C. systems\NEW course\lamp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1285884" cy="1285884"/>
          </a:xfrm>
          <a:prstGeom prst="rect">
            <a:avLst/>
          </a:prstGeom>
          <a:noFill/>
        </p:spPr>
      </p:pic>
      <p:pic>
        <p:nvPicPr>
          <p:cNvPr id="8" name="Picture 13" descr="P:\D.C. systems\NEW course\switc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286256"/>
            <a:ext cx="1285884" cy="1285884"/>
          </a:xfrm>
          <a:prstGeom prst="rect">
            <a:avLst/>
          </a:prstGeom>
          <a:noFill/>
        </p:spPr>
      </p:pic>
      <p:pic>
        <p:nvPicPr>
          <p:cNvPr id="9" name="Picture 14" descr="P:\D.C. systems\NEW course\voltme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357298"/>
            <a:ext cx="1285884" cy="1285884"/>
          </a:xfrm>
          <a:prstGeom prst="rect">
            <a:avLst/>
          </a:prstGeom>
          <a:noFill/>
        </p:spPr>
      </p:pic>
      <p:pic>
        <p:nvPicPr>
          <p:cNvPr id="10" name="Picture 9" descr="P:\D.C. systems\NEW course\ammeter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929198"/>
            <a:ext cx="1357322" cy="1357322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>
            <a:endCxn id="10" idx="1"/>
          </p:cNvCxnSpPr>
          <p:nvPr/>
        </p:nvCxnSpPr>
        <p:spPr>
          <a:xfrm rot="16200000" flipH="1">
            <a:off x="3554009" y="2446727"/>
            <a:ext cx="3321867" cy="300039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57556" y="2714620"/>
            <a:ext cx="3357584" cy="2071702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43242" y="1357298"/>
            <a:ext cx="3500460" cy="185739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5720" y="1481328"/>
            <a:ext cx="8572560" cy="4525963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AU" dirty="0" smtClean="0"/>
          </a:p>
          <a:p>
            <a:pPr algn="ctr">
              <a:buNone/>
            </a:pPr>
            <a:r>
              <a:rPr lang="en-AU" sz="4000" dirty="0" smtClean="0">
                <a:solidFill>
                  <a:srgbClr val="FF0000"/>
                </a:solidFill>
              </a:rPr>
              <a:t>R = </a:t>
            </a:r>
            <a:r>
              <a:rPr lang="el-GR" sz="4000" u="sng" dirty="0" smtClean="0">
                <a:solidFill>
                  <a:srgbClr val="FF0000"/>
                </a:solidFill>
              </a:rPr>
              <a:t>ρ</a:t>
            </a:r>
            <a:r>
              <a:rPr lang="en-AU" sz="4000" u="sng" dirty="0" smtClean="0">
                <a:solidFill>
                  <a:srgbClr val="FF0000"/>
                </a:solidFill>
              </a:rPr>
              <a:t> x ℓ</a:t>
            </a:r>
          </a:p>
          <a:p>
            <a:pPr algn="ctr">
              <a:buNone/>
            </a:pPr>
            <a:r>
              <a:rPr lang="en-AU" sz="4000" dirty="0" smtClean="0">
                <a:solidFill>
                  <a:srgbClr val="FF0000"/>
                </a:solidFill>
              </a:rPr>
              <a:t>      A</a:t>
            </a:r>
            <a:r>
              <a:rPr lang="en-AU" sz="4000" u="sng" dirty="0" smtClean="0">
                <a:solidFill>
                  <a:srgbClr val="FF0000"/>
                </a:solidFill>
              </a:rPr>
              <a:t>  </a:t>
            </a:r>
          </a:p>
          <a:p>
            <a:pPr algn="ctr">
              <a:buNone/>
            </a:pPr>
            <a:endParaRPr lang="en-AU" sz="4000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sz="2800" dirty="0" smtClean="0">
                <a:solidFill>
                  <a:srgbClr val="FF0000"/>
                </a:solidFill>
              </a:rPr>
              <a:t>Where: </a:t>
            </a:r>
          </a:p>
          <a:p>
            <a:pPr>
              <a:buNone/>
            </a:pPr>
            <a:r>
              <a:rPr lang="en-AU" sz="2800" dirty="0" smtClean="0">
                <a:solidFill>
                  <a:srgbClr val="FF0000"/>
                </a:solidFill>
              </a:rPr>
              <a:t>R = resistance of conductor in ohms</a:t>
            </a:r>
          </a:p>
          <a:p>
            <a:pPr>
              <a:buNone/>
            </a:pPr>
            <a:r>
              <a:rPr lang="el-GR" sz="2800" dirty="0" smtClean="0">
                <a:solidFill>
                  <a:srgbClr val="FF0000"/>
                </a:solidFill>
              </a:rPr>
              <a:t>ρ</a:t>
            </a:r>
            <a:r>
              <a:rPr lang="en-AU" sz="2800" dirty="0" smtClean="0">
                <a:solidFill>
                  <a:srgbClr val="FF0000"/>
                </a:solidFill>
              </a:rPr>
              <a:t> = resistivity of conductors in ohm meters</a:t>
            </a:r>
          </a:p>
          <a:p>
            <a:pPr>
              <a:buNone/>
            </a:pPr>
            <a:r>
              <a:rPr lang="en-AU" sz="2800" dirty="0" smtClean="0">
                <a:solidFill>
                  <a:srgbClr val="FF0000"/>
                </a:solidFill>
              </a:rPr>
              <a:t>ℓ = length of conductor in meters</a:t>
            </a:r>
          </a:p>
          <a:p>
            <a:pPr>
              <a:buNone/>
            </a:pPr>
            <a:r>
              <a:rPr lang="en-AU" sz="2800" dirty="0" smtClean="0">
                <a:solidFill>
                  <a:srgbClr val="FF0000"/>
                </a:solidFill>
              </a:rPr>
              <a:t>A = c.s.a. of conductor in meters</a:t>
            </a:r>
            <a:r>
              <a:rPr lang="en-AU" sz="2800" baseline="30000" dirty="0" smtClean="0">
                <a:solidFill>
                  <a:srgbClr val="FF0000"/>
                </a:solidFill>
              </a:rPr>
              <a:t>2</a:t>
            </a:r>
            <a:endParaRPr lang="en-AU" sz="28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err="1" smtClean="0">
                <a:solidFill>
                  <a:schemeClr val="tx1"/>
                </a:solidFill>
              </a:rPr>
              <a:t>Sooo</a:t>
            </a:r>
            <a:r>
              <a:rPr lang="en-AU" dirty="0" smtClean="0">
                <a:solidFill>
                  <a:schemeClr val="tx1"/>
                </a:solidFill>
              </a:rPr>
              <a:t>…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If we put all of them together…..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www.patentbaristas.com/archives/heat.jpeg"/>
          <p:cNvPicPr>
            <a:picLocks noChangeAspect="1" noChangeArrowheads="1"/>
          </p:cNvPicPr>
          <p:nvPr/>
        </p:nvPicPr>
        <p:blipFill>
          <a:blip r:embed="rId2">
            <a:lum bright="75000"/>
          </a:blip>
          <a:srcRect/>
          <a:stretch>
            <a:fillRect/>
          </a:stretch>
        </p:blipFill>
        <p:spPr bwMode="auto">
          <a:xfrm>
            <a:off x="357158" y="1285859"/>
            <a:ext cx="8215370" cy="4286281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When current flows through a conductor it heats up</a:t>
            </a:r>
          </a:p>
          <a:p>
            <a:r>
              <a:rPr lang="en-AU" dirty="0" smtClean="0"/>
              <a:t>The amount of change in resistance is known as the temperature coefficient of resistance</a:t>
            </a:r>
          </a:p>
          <a:p>
            <a:r>
              <a:rPr lang="en-AU" dirty="0" smtClean="0"/>
              <a:t>If the resistance goes up – positive temperature coefficient (conductors)</a:t>
            </a:r>
          </a:p>
          <a:p>
            <a:r>
              <a:rPr lang="en-AU" dirty="0" smtClean="0"/>
              <a:t>If the resistance goes down – negative temperature coefficient (insulators and semiconductors)</a:t>
            </a:r>
          </a:p>
          <a:p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does temperature affect resistance?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AU" sz="4000" dirty="0" err="1" smtClean="0">
                <a:solidFill>
                  <a:srgbClr val="FF0000"/>
                </a:solidFill>
              </a:rPr>
              <a:t>R</a:t>
            </a:r>
            <a:r>
              <a:rPr lang="en-AU" sz="4000" baseline="-25000" dirty="0" err="1" smtClean="0">
                <a:solidFill>
                  <a:srgbClr val="FF0000"/>
                </a:solidFill>
              </a:rPr>
              <a:t>h</a:t>
            </a:r>
            <a:r>
              <a:rPr lang="en-AU" sz="4000" dirty="0" smtClean="0">
                <a:solidFill>
                  <a:srgbClr val="FF0000"/>
                </a:solidFill>
              </a:rPr>
              <a:t> = </a:t>
            </a:r>
            <a:r>
              <a:rPr lang="en-AU" sz="4000" dirty="0" err="1" smtClean="0">
                <a:solidFill>
                  <a:srgbClr val="FF0000"/>
                </a:solidFill>
              </a:rPr>
              <a:t>R</a:t>
            </a:r>
            <a:r>
              <a:rPr lang="en-AU" sz="4000" baseline="-25000" dirty="0" err="1" smtClean="0">
                <a:solidFill>
                  <a:srgbClr val="FF0000"/>
                </a:solidFill>
              </a:rPr>
              <a:t>c</a:t>
            </a:r>
            <a:r>
              <a:rPr lang="en-AU" sz="4000" dirty="0" smtClean="0">
                <a:solidFill>
                  <a:srgbClr val="FF0000"/>
                </a:solidFill>
              </a:rPr>
              <a:t> [1 + (</a:t>
            </a:r>
            <a:r>
              <a:rPr lang="el-GR" sz="4000" dirty="0" smtClean="0">
                <a:solidFill>
                  <a:srgbClr val="FF0000"/>
                </a:solidFill>
              </a:rPr>
              <a:t>α</a:t>
            </a:r>
            <a:r>
              <a:rPr lang="en-AU" sz="4000" dirty="0" smtClean="0">
                <a:solidFill>
                  <a:srgbClr val="FF0000"/>
                </a:solidFill>
              </a:rPr>
              <a:t> x </a:t>
            </a:r>
            <a:r>
              <a:rPr lang="el-GR" sz="4000" dirty="0" smtClean="0">
                <a:solidFill>
                  <a:srgbClr val="FF0000"/>
                </a:solidFill>
              </a:rPr>
              <a:t>Δ</a:t>
            </a:r>
            <a:r>
              <a:rPr lang="en-AU" sz="4000" dirty="0" smtClean="0">
                <a:solidFill>
                  <a:srgbClr val="FF0000"/>
                </a:solidFill>
              </a:rPr>
              <a:t>t)]</a:t>
            </a:r>
          </a:p>
          <a:p>
            <a:pPr>
              <a:buNone/>
            </a:pP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Where: </a:t>
            </a:r>
          </a:p>
          <a:p>
            <a:pPr>
              <a:buNone/>
            </a:pPr>
            <a:r>
              <a:rPr lang="en-AU" dirty="0" err="1" smtClean="0">
                <a:solidFill>
                  <a:srgbClr val="FF0000"/>
                </a:solidFill>
              </a:rPr>
              <a:t>R</a:t>
            </a:r>
            <a:r>
              <a:rPr lang="en-AU" baseline="-25000" dirty="0" err="1" smtClean="0">
                <a:solidFill>
                  <a:srgbClr val="FF0000"/>
                </a:solidFill>
              </a:rPr>
              <a:t>h</a:t>
            </a:r>
            <a:r>
              <a:rPr lang="en-AU" baseline="-25000" dirty="0" smtClean="0">
                <a:solidFill>
                  <a:srgbClr val="FF0000"/>
                </a:solidFill>
              </a:rPr>
              <a:t> </a:t>
            </a:r>
            <a:r>
              <a:rPr lang="en-AU" dirty="0" smtClean="0">
                <a:solidFill>
                  <a:srgbClr val="FF0000"/>
                </a:solidFill>
              </a:rPr>
              <a:t>= Final (hot) resistance in ohms</a:t>
            </a:r>
          </a:p>
          <a:p>
            <a:pPr>
              <a:buNone/>
            </a:pPr>
            <a:r>
              <a:rPr lang="en-AU" dirty="0" err="1" smtClean="0">
                <a:solidFill>
                  <a:srgbClr val="FF0000"/>
                </a:solidFill>
              </a:rPr>
              <a:t>R</a:t>
            </a:r>
            <a:r>
              <a:rPr lang="en-AU" baseline="-25000" dirty="0" err="1" smtClean="0">
                <a:solidFill>
                  <a:srgbClr val="FF0000"/>
                </a:solidFill>
              </a:rPr>
              <a:t>c</a:t>
            </a:r>
            <a:r>
              <a:rPr lang="en-AU" baseline="-25000" dirty="0" smtClean="0">
                <a:solidFill>
                  <a:srgbClr val="FF0000"/>
                </a:solidFill>
              </a:rPr>
              <a:t> </a:t>
            </a:r>
            <a:r>
              <a:rPr lang="en-AU" dirty="0" smtClean="0">
                <a:solidFill>
                  <a:srgbClr val="FF0000"/>
                </a:solidFill>
              </a:rPr>
              <a:t>= Initial (cold) resistance in ohms</a:t>
            </a:r>
          </a:p>
          <a:p>
            <a:pPr>
              <a:buNone/>
            </a:pP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AU" dirty="0" smtClean="0">
                <a:solidFill>
                  <a:srgbClr val="FF0000"/>
                </a:solidFill>
              </a:rPr>
              <a:t> = Temperature coefficient of resistance in </a:t>
            </a:r>
            <a:r>
              <a:rPr lang="en-AU" dirty="0" err="1" smtClean="0">
                <a:solidFill>
                  <a:srgbClr val="FF0000"/>
                </a:solidFill>
              </a:rPr>
              <a:t>omhs</a:t>
            </a:r>
            <a:r>
              <a:rPr lang="en-AU" dirty="0" smtClean="0">
                <a:solidFill>
                  <a:srgbClr val="FF0000"/>
                </a:solidFill>
              </a:rPr>
              <a:t> per ohms per degrees </a:t>
            </a:r>
            <a:r>
              <a:rPr lang="en-AU" dirty="0" err="1" smtClean="0">
                <a:solidFill>
                  <a:srgbClr val="FF0000"/>
                </a:solidFill>
              </a:rPr>
              <a:t>celcius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l-GR" dirty="0" smtClean="0">
                <a:solidFill>
                  <a:srgbClr val="FF0000"/>
                </a:solidFill>
              </a:rPr>
              <a:t>Δ</a:t>
            </a:r>
            <a:r>
              <a:rPr lang="en-AU" dirty="0" smtClean="0">
                <a:solidFill>
                  <a:srgbClr val="FF0000"/>
                </a:solidFill>
              </a:rPr>
              <a:t>t = difference in temperature in degrees </a:t>
            </a:r>
            <a:r>
              <a:rPr lang="en-AU" dirty="0" err="1" smtClean="0">
                <a:solidFill>
                  <a:srgbClr val="FF0000"/>
                </a:solidFill>
              </a:rPr>
              <a:t>celcius</a:t>
            </a:r>
            <a:r>
              <a:rPr lang="en-AU" sz="4000" dirty="0" smtClean="0">
                <a:solidFill>
                  <a:srgbClr val="FF0000"/>
                </a:solidFill>
              </a:rPr>
              <a:t> </a:t>
            </a:r>
            <a:endParaRPr lang="en-AU" sz="40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Equation for resistance and temperature</a:t>
            </a:r>
            <a:endParaRPr lang="en-A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2447737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Most electrical components are made with a certain amount of smoke and if they get too hot it all gets let out!</a:t>
            </a:r>
          </a:p>
          <a:p>
            <a:r>
              <a:rPr lang="en-AU" dirty="0" smtClean="0"/>
              <a:t>Heat increases the resistance in conductors thereby increasing the voltage drop across the cable, also there is a risk of insulation meltdown – resulting in short circuit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Effects of temperature on a circuit 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23554" name="Picture 2" descr="http://www.synergytech.net/pictures/Farm6_520r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857624"/>
            <a:ext cx="4500562" cy="3000375"/>
          </a:xfrm>
          <a:prstGeom prst="rect">
            <a:avLst/>
          </a:prstGeom>
          <a:noFill/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5786446" y="2285992"/>
            <a:ext cx="8229600" cy="244773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500034" y="3643314"/>
            <a:ext cx="4214842" cy="244773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AU" sz="2800" dirty="0" smtClean="0"/>
              <a:t>Motors, transformers, alternators and lamp filaments all start up with a lower resistance – leading to high starting currents.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00562" y="2214554"/>
            <a:ext cx="4257676" cy="116185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AU" u="sng" dirty="0" smtClean="0">
                <a:solidFill>
                  <a:srgbClr val="FF0000"/>
                </a:solidFill>
              </a:rPr>
              <a:t>R</a:t>
            </a:r>
            <a:r>
              <a:rPr lang="en-AU" baseline="-25000" dirty="0" smtClean="0">
                <a:solidFill>
                  <a:srgbClr val="FF0000"/>
                </a:solidFill>
              </a:rPr>
              <a:t>1</a:t>
            </a:r>
            <a:r>
              <a:rPr lang="en-AU" dirty="0" smtClean="0">
                <a:solidFill>
                  <a:srgbClr val="FF0000"/>
                </a:solidFill>
              </a:rPr>
              <a:t> = </a:t>
            </a:r>
            <a:r>
              <a:rPr lang="en-AU" u="sng" dirty="0" smtClean="0">
                <a:solidFill>
                  <a:srgbClr val="FF0000"/>
                </a:solidFill>
              </a:rPr>
              <a:t>ℓ</a:t>
            </a:r>
            <a:r>
              <a:rPr lang="en-AU" baseline="-25000" dirty="0" smtClean="0">
                <a:solidFill>
                  <a:srgbClr val="FF0000"/>
                </a:solidFill>
              </a:rPr>
              <a:t>1</a:t>
            </a:r>
            <a:r>
              <a:rPr lang="en-AU" dirty="0" smtClean="0">
                <a:solidFill>
                  <a:srgbClr val="FF0000"/>
                </a:solidFill>
              </a:rPr>
              <a:t>  hence R</a:t>
            </a:r>
            <a:r>
              <a:rPr lang="en-AU" baseline="-25000" dirty="0" smtClean="0">
                <a:solidFill>
                  <a:srgbClr val="FF0000"/>
                </a:solidFill>
              </a:rPr>
              <a:t>2</a:t>
            </a:r>
            <a:r>
              <a:rPr lang="en-AU" dirty="0" smtClean="0">
                <a:solidFill>
                  <a:srgbClr val="FF0000"/>
                </a:solidFill>
              </a:rPr>
              <a:t> = </a:t>
            </a:r>
            <a:r>
              <a:rPr lang="en-AU" u="sng" dirty="0" smtClean="0">
                <a:solidFill>
                  <a:srgbClr val="FF0000"/>
                </a:solidFill>
              </a:rPr>
              <a:t>R</a:t>
            </a:r>
            <a:r>
              <a:rPr lang="en-AU" baseline="-25000" dirty="0" smtClean="0">
                <a:solidFill>
                  <a:srgbClr val="FF0000"/>
                </a:solidFill>
              </a:rPr>
              <a:t>1</a:t>
            </a:r>
            <a:r>
              <a:rPr lang="en-AU" u="sng" dirty="0" smtClean="0">
                <a:solidFill>
                  <a:srgbClr val="FF0000"/>
                </a:solidFill>
              </a:rPr>
              <a:t> ℓ</a:t>
            </a:r>
            <a:r>
              <a:rPr lang="en-AU" baseline="-25000" dirty="0" smtClean="0">
                <a:solidFill>
                  <a:srgbClr val="FF0000"/>
                </a:solidFill>
              </a:rPr>
              <a:t>2  </a:t>
            </a:r>
          </a:p>
          <a:p>
            <a:pPr>
              <a:buNone/>
            </a:pPr>
            <a:r>
              <a:rPr lang="en-AU" dirty="0" smtClean="0">
                <a:solidFill>
                  <a:srgbClr val="FF0000"/>
                </a:solidFill>
              </a:rPr>
              <a:t>R</a:t>
            </a:r>
            <a:r>
              <a:rPr lang="en-AU" baseline="-25000" dirty="0" smtClean="0">
                <a:solidFill>
                  <a:srgbClr val="FF0000"/>
                </a:solidFill>
              </a:rPr>
              <a:t>2</a:t>
            </a:r>
            <a:r>
              <a:rPr lang="en-AU" dirty="0" smtClean="0">
                <a:solidFill>
                  <a:srgbClr val="FF0000"/>
                </a:solidFill>
              </a:rPr>
              <a:t>     ℓ</a:t>
            </a:r>
            <a:r>
              <a:rPr lang="en-AU" baseline="-25000" dirty="0" smtClean="0">
                <a:solidFill>
                  <a:srgbClr val="FF0000"/>
                </a:solidFill>
              </a:rPr>
              <a:t>2</a:t>
            </a:r>
            <a:r>
              <a:rPr lang="en-AU" dirty="0" smtClean="0">
                <a:solidFill>
                  <a:srgbClr val="FF0000"/>
                </a:solidFill>
              </a:rPr>
              <a:t>                      ℓ</a:t>
            </a:r>
            <a:r>
              <a:rPr lang="en-AU" baseline="-25000" dirty="0" smtClean="0">
                <a:solidFill>
                  <a:srgbClr val="FF0000"/>
                </a:solidFill>
              </a:rPr>
              <a:t>1      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But wait…..</a:t>
            </a:r>
            <a:br>
              <a:rPr lang="en-AU" dirty="0" smtClean="0">
                <a:solidFill>
                  <a:schemeClr val="tx1"/>
                </a:solidFill>
              </a:rPr>
            </a:br>
            <a:r>
              <a:rPr lang="en-AU" dirty="0" smtClean="0">
                <a:solidFill>
                  <a:schemeClr val="tx1"/>
                </a:solidFill>
              </a:rPr>
              <a:t>There’s more!</a:t>
            </a:r>
            <a:endParaRPr lang="en-AU" dirty="0">
              <a:solidFill>
                <a:schemeClr val="tx1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285720" y="1500174"/>
            <a:ext cx="4257676" cy="1161853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AU" sz="27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hence R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AU" sz="27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AU" sz="27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A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A</a:t>
            </a:r>
            <a:r>
              <a:rPr kumimoji="0" lang="en-AU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     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12"/>
          <p:cNvGrpSpPr/>
          <p:nvPr/>
        </p:nvGrpSpPr>
        <p:grpSpPr>
          <a:xfrm>
            <a:off x="428596" y="3929066"/>
            <a:ext cx="5214974" cy="1161853"/>
            <a:chOff x="500034" y="2714620"/>
            <a:chExt cx="5214974" cy="1161853"/>
          </a:xfrm>
        </p:grpSpPr>
        <p:sp>
          <p:nvSpPr>
            <p:cNvPr id="6" name="Content Placeholder 1"/>
            <p:cNvSpPr txBox="1">
              <a:spLocks/>
            </p:cNvSpPr>
            <p:nvPr/>
          </p:nvSpPr>
          <p:spPr>
            <a:xfrm>
              <a:off x="500034" y="2714620"/>
              <a:ext cx="5214974" cy="1161853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None/>
                <a:tabLst/>
                <a:defRPr/>
              </a:pPr>
              <a:r>
                <a:rPr kumimoji="0" lang="en-AU" sz="2700" b="0" i="0" u="sng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AU" sz="2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= </a:t>
              </a:r>
              <a:r>
                <a:rPr kumimoji="0" lang="en-AU" sz="2700" b="0" i="0" u="sng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AU" sz="27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AU" sz="2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hence R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AU" sz="2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= </a:t>
              </a:r>
              <a:r>
                <a:rPr kumimoji="0" lang="en-AU" sz="2700" b="0" i="0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2700" b="0" i="0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  </a:t>
              </a:r>
              <a:r>
                <a:rPr kumimoji="0" lang="en-AU" sz="2700" b="0" i="0" u="sng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d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AU" sz="2700" b="0" i="0" u="none" strike="noStrike" kern="1200" cap="none" spc="0" normalizeH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</a:t>
              </a:r>
              <a:r>
                <a:rPr kumimoji="0" lang="en-AU" sz="27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</a:t>
              </a:r>
            </a:p>
            <a:p>
              <a:pPr marL="365760" marR="0" lvl="0" indent="-256032" algn="l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1"/>
                </a:buClr>
                <a:buSzPct val="68000"/>
                <a:buFont typeface="Wingdings 3"/>
                <a:buNone/>
                <a:tabLst/>
                <a:defRPr/>
              </a:pPr>
              <a:r>
                <a:rPr kumimoji="0" lang="en-AU" sz="2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AU" sz="2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d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AU" sz="27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  <a:r>
                <a:rPr kumimoji="0" lang="en-AU" sz="27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                    d</a:t>
              </a:r>
              <a:r>
                <a:rPr kumimoji="0" lang="en-AU" sz="27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      </a:t>
              </a:r>
              <a:endParaRPr kumimoji="0" lang="en-AU" sz="2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Left Brace 6"/>
            <p:cNvSpPr/>
            <p:nvPr/>
          </p:nvSpPr>
          <p:spPr>
            <a:xfrm>
              <a:off x="4429124" y="2714620"/>
              <a:ext cx="357190" cy="857256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5143504" y="2714620"/>
              <a:ext cx="357190" cy="857256"/>
            </a:xfrm>
            <a:prstGeom prst="righ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357818" y="5286388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700" dirty="0" smtClean="0">
                <a:solidFill>
                  <a:srgbClr val="FF0000"/>
                </a:solidFill>
              </a:rPr>
              <a:t>R</a:t>
            </a:r>
            <a:r>
              <a:rPr lang="en-AU" sz="2700" baseline="-25000" dirty="0" smtClean="0">
                <a:solidFill>
                  <a:srgbClr val="FF0000"/>
                </a:solidFill>
              </a:rPr>
              <a:t>2</a:t>
            </a:r>
            <a:r>
              <a:rPr lang="en-AU" sz="2700" dirty="0" smtClean="0">
                <a:solidFill>
                  <a:srgbClr val="FF0000"/>
                </a:solidFill>
              </a:rPr>
              <a:t> = </a:t>
            </a:r>
            <a:r>
              <a:rPr lang="en-AU" sz="2700" u="sng" dirty="0" smtClean="0">
                <a:solidFill>
                  <a:srgbClr val="FF0000"/>
                </a:solidFill>
              </a:rPr>
              <a:t>R</a:t>
            </a:r>
            <a:r>
              <a:rPr lang="en-AU" sz="2700" baseline="-25000" dirty="0" smtClean="0">
                <a:solidFill>
                  <a:srgbClr val="FF0000"/>
                </a:solidFill>
              </a:rPr>
              <a:t>1</a:t>
            </a:r>
            <a:r>
              <a:rPr lang="en-AU" sz="2700" u="sng" dirty="0" smtClean="0">
                <a:solidFill>
                  <a:srgbClr val="FF0000"/>
                </a:solidFill>
              </a:rPr>
              <a:t>A</a:t>
            </a:r>
            <a:r>
              <a:rPr lang="en-AU" sz="2700" baseline="-25000" dirty="0" smtClean="0">
                <a:solidFill>
                  <a:srgbClr val="FF0000"/>
                </a:solidFill>
              </a:rPr>
              <a:t>1</a:t>
            </a:r>
            <a:r>
              <a:rPr lang="en-AU" sz="2700" u="sng" dirty="0" smtClean="0">
                <a:solidFill>
                  <a:srgbClr val="FF0000"/>
                </a:solidFill>
              </a:rPr>
              <a:t>ℓ</a:t>
            </a:r>
            <a:r>
              <a:rPr lang="en-AU" sz="2700" baseline="-25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AU" sz="2700" u="sng" baseline="-25000" dirty="0" smtClean="0">
                <a:solidFill>
                  <a:srgbClr val="FF0000"/>
                </a:solidFill>
              </a:rPr>
              <a:t> </a:t>
            </a:r>
            <a:r>
              <a:rPr lang="en-AU" sz="2700" dirty="0">
                <a:solidFill>
                  <a:srgbClr val="FF0000"/>
                </a:solidFill>
              </a:rPr>
              <a:t> </a:t>
            </a:r>
            <a:r>
              <a:rPr lang="en-AU" sz="2700" dirty="0" smtClean="0">
                <a:solidFill>
                  <a:srgbClr val="FF0000"/>
                </a:solidFill>
              </a:rPr>
              <a:t>         A</a:t>
            </a:r>
            <a:r>
              <a:rPr lang="en-AU" sz="2700" baseline="-25000" dirty="0" smtClean="0">
                <a:solidFill>
                  <a:srgbClr val="FF0000"/>
                </a:solidFill>
              </a:rPr>
              <a:t>2</a:t>
            </a:r>
            <a:r>
              <a:rPr lang="en-AU" sz="2700" dirty="0" smtClean="0">
                <a:solidFill>
                  <a:srgbClr val="FF0000"/>
                </a:solidFill>
              </a:rPr>
              <a:t>ℓ</a:t>
            </a:r>
            <a:r>
              <a:rPr lang="en-AU" sz="2700" baseline="-25000" dirty="0" smtClean="0">
                <a:solidFill>
                  <a:srgbClr val="FF0000"/>
                </a:solidFill>
              </a:rPr>
              <a:t>1</a:t>
            </a:r>
            <a:endParaRPr lang="en-AU" sz="2700" u="sng" baseline="-25000" dirty="0">
              <a:solidFill>
                <a:srgbClr val="FF0000"/>
              </a:solidFill>
            </a:endParaRPr>
          </a:p>
        </p:txBody>
      </p:sp>
      <p:sp>
        <p:nvSpPr>
          <p:cNvPr id="14" name="Smiley Face 13"/>
          <p:cNvSpPr/>
          <p:nvPr/>
        </p:nvSpPr>
        <p:spPr>
          <a:xfrm>
            <a:off x="6786578" y="428604"/>
            <a:ext cx="1571636" cy="1571636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71546"/>
            <a:ext cx="3500494" cy="236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429000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lvl="3" algn="ctr" rtl="0">
              <a:spcBef>
                <a:spcPct val="0"/>
              </a:spcBef>
            </a:pPr>
            <a:r>
              <a:rPr lang="en-AU" sz="4100" dirty="0" smtClean="0">
                <a:latin typeface="+mj-lt"/>
              </a:rPr>
              <a:t>Series circuits</a:t>
            </a:r>
            <a:r>
              <a:rPr lang="en-AU" sz="2700" dirty="0" smtClean="0"/>
              <a:t/>
            </a:r>
            <a:br>
              <a:rPr lang="en-AU" sz="2700" dirty="0" smtClean="0"/>
            </a:br>
            <a:endParaRPr lang="en-A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142984"/>
            <a:ext cx="256843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2928934"/>
            <a:ext cx="3357586" cy="218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735875"/>
            <a:ext cx="3143240" cy="212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exactly does each part of the circuit do?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457200" y="1444294"/>
            <a:ext cx="4040188" cy="3941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current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control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 of Electrical Supply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protection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electrical pressure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load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P:\D.C. systems\NEW course\batter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714356"/>
            <a:ext cx="1285884" cy="1285884"/>
          </a:xfrm>
          <a:prstGeom prst="rect">
            <a:avLst/>
          </a:prstGeom>
          <a:noFill/>
        </p:spPr>
      </p:pic>
      <p:pic>
        <p:nvPicPr>
          <p:cNvPr id="5" name="Picture 4" descr="P:\D.C. systems\NEW course\f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6" descr="P:\D.C. systems\NEW course\w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1171580" cy="1171580"/>
          </a:xfrm>
          <a:prstGeom prst="rect">
            <a:avLst/>
          </a:prstGeom>
          <a:noFill/>
        </p:spPr>
      </p:pic>
      <p:pic>
        <p:nvPicPr>
          <p:cNvPr id="7" name="Picture 10" descr="P:\D.C. systems\NEW course\lamp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1285884" cy="1285884"/>
          </a:xfrm>
          <a:prstGeom prst="rect">
            <a:avLst/>
          </a:prstGeom>
          <a:noFill/>
        </p:spPr>
      </p:pic>
      <p:pic>
        <p:nvPicPr>
          <p:cNvPr id="8" name="Picture 13" descr="P:\D.C. systems\NEW course\switc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286256"/>
            <a:ext cx="1285884" cy="1285884"/>
          </a:xfrm>
          <a:prstGeom prst="rect">
            <a:avLst/>
          </a:prstGeom>
          <a:noFill/>
        </p:spPr>
      </p:pic>
      <p:pic>
        <p:nvPicPr>
          <p:cNvPr id="9" name="Picture 14" descr="P:\D.C. systems\NEW course\voltme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357298"/>
            <a:ext cx="1285884" cy="1285884"/>
          </a:xfrm>
          <a:prstGeom prst="rect">
            <a:avLst/>
          </a:prstGeom>
          <a:noFill/>
        </p:spPr>
      </p:pic>
      <p:pic>
        <p:nvPicPr>
          <p:cNvPr id="10" name="Picture 9" descr="P:\D.C. systems\NEW course\ammeter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929198"/>
            <a:ext cx="1357322" cy="1357322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>
            <a:endCxn id="10" idx="1"/>
          </p:cNvCxnSpPr>
          <p:nvPr/>
        </p:nvCxnSpPr>
        <p:spPr>
          <a:xfrm rot="16200000" flipH="1">
            <a:off x="3554009" y="2446727"/>
            <a:ext cx="3321867" cy="300039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57556" y="2714620"/>
            <a:ext cx="3357584" cy="2071702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43242" y="1357298"/>
            <a:ext cx="3500460" cy="185739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71868" y="3714752"/>
            <a:ext cx="3143272" cy="428628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exactly does each part of the circuit do?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57200" y="1444294"/>
            <a:ext cx="4040188" cy="3941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current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control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 of Electrical Supply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protection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electrical pressure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load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P:\D.C. systems\NEW course\batter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71435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5" descr="P:\D.C. systems\NEW course\f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85884" cy="1285884"/>
          </a:xfrm>
          <a:prstGeom prst="rect">
            <a:avLst/>
          </a:prstGeom>
          <a:noFill/>
        </p:spPr>
      </p:pic>
      <p:pic>
        <p:nvPicPr>
          <p:cNvPr id="7" name="Picture 6" descr="P:\D.C. systems\NEW course\w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1171580" cy="1171580"/>
          </a:xfrm>
          <a:prstGeom prst="rect">
            <a:avLst/>
          </a:prstGeom>
          <a:noFill/>
        </p:spPr>
      </p:pic>
      <p:pic>
        <p:nvPicPr>
          <p:cNvPr id="8" name="Picture 10" descr="P:\D.C. systems\NEW course\lamp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1285884" cy="1285884"/>
          </a:xfrm>
          <a:prstGeom prst="rect">
            <a:avLst/>
          </a:prstGeom>
          <a:noFill/>
        </p:spPr>
      </p:pic>
      <p:pic>
        <p:nvPicPr>
          <p:cNvPr id="9" name="Picture 13" descr="P:\D.C. systems\NEW course\switc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286256"/>
            <a:ext cx="1285884" cy="1285884"/>
          </a:xfrm>
          <a:prstGeom prst="rect">
            <a:avLst/>
          </a:prstGeom>
          <a:noFill/>
        </p:spPr>
      </p:pic>
      <p:pic>
        <p:nvPicPr>
          <p:cNvPr id="10" name="Picture 14" descr="P:\D.C. systems\NEW course\voltme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357298"/>
            <a:ext cx="1285884" cy="1285884"/>
          </a:xfrm>
          <a:prstGeom prst="rect">
            <a:avLst/>
          </a:prstGeom>
          <a:noFill/>
        </p:spPr>
      </p:pic>
      <p:pic>
        <p:nvPicPr>
          <p:cNvPr id="11" name="Picture 10" descr="P:\D.C. systems\NEW course\ammeter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929198"/>
            <a:ext cx="1357322" cy="1357322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>
            <a:endCxn id="11" idx="1"/>
          </p:cNvCxnSpPr>
          <p:nvPr/>
        </p:nvCxnSpPr>
        <p:spPr>
          <a:xfrm rot="16200000" flipH="1">
            <a:off x="3554009" y="2446727"/>
            <a:ext cx="3321867" cy="300039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57556" y="2714620"/>
            <a:ext cx="3357584" cy="2071702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143242" y="1357298"/>
            <a:ext cx="3500460" cy="185739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571868" y="3714752"/>
            <a:ext cx="3143272" cy="428628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0" idx="1"/>
          </p:cNvCxnSpPr>
          <p:nvPr/>
        </p:nvCxnSpPr>
        <p:spPr>
          <a:xfrm flipV="1">
            <a:off x="3786182" y="2000240"/>
            <a:ext cx="2928958" cy="214314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exactly does each part of the circuit do?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457200" y="1444294"/>
            <a:ext cx="4040188" cy="3941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current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control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 of Electrical Supply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protection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electrical pressure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load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P:\D.C. systems\NEW course\batter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714356"/>
            <a:ext cx="1285884" cy="1285884"/>
          </a:xfrm>
          <a:prstGeom prst="rect">
            <a:avLst/>
          </a:prstGeom>
          <a:noFill/>
        </p:spPr>
      </p:pic>
      <p:pic>
        <p:nvPicPr>
          <p:cNvPr id="5" name="Picture 4" descr="P:\D.C. systems\NEW course\f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5" descr="P:\D.C. systems\NEW course\w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1171580" cy="1171580"/>
          </a:xfrm>
          <a:prstGeom prst="rect">
            <a:avLst/>
          </a:prstGeom>
          <a:noFill/>
        </p:spPr>
      </p:pic>
      <p:pic>
        <p:nvPicPr>
          <p:cNvPr id="7" name="Picture 10" descr="P:\D.C. systems\NEW course\lamp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1285884" cy="1285884"/>
          </a:xfrm>
          <a:prstGeom prst="rect">
            <a:avLst/>
          </a:prstGeom>
          <a:noFill/>
        </p:spPr>
      </p:pic>
      <p:pic>
        <p:nvPicPr>
          <p:cNvPr id="8" name="Picture 13" descr="P:\D.C. systems\NEW course\switc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286256"/>
            <a:ext cx="1285884" cy="1285884"/>
          </a:xfrm>
          <a:prstGeom prst="rect">
            <a:avLst/>
          </a:prstGeom>
          <a:noFill/>
        </p:spPr>
      </p:pic>
      <p:pic>
        <p:nvPicPr>
          <p:cNvPr id="9" name="Picture 14" descr="P:\D.C. systems\NEW course\voltme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357298"/>
            <a:ext cx="1285884" cy="1285884"/>
          </a:xfrm>
          <a:prstGeom prst="rect">
            <a:avLst/>
          </a:prstGeom>
          <a:noFill/>
        </p:spPr>
      </p:pic>
      <p:pic>
        <p:nvPicPr>
          <p:cNvPr id="10" name="Picture 9" descr="P:\D.C. systems\NEW course\ammeter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929198"/>
            <a:ext cx="1357322" cy="1357322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>
            <a:endCxn id="10" idx="1"/>
          </p:cNvCxnSpPr>
          <p:nvPr/>
        </p:nvCxnSpPr>
        <p:spPr>
          <a:xfrm rot="16200000" flipH="1">
            <a:off x="3554009" y="2446727"/>
            <a:ext cx="3321867" cy="300039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57556" y="2714620"/>
            <a:ext cx="3357584" cy="2071702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43242" y="1357298"/>
            <a:ext cx="3500460" cy="185739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71868" y="3714752"/>
            <a:ext cx="3143272" cy="428628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9" idx="1"/>
          </p:cNvCxnSpPr>
          <p:nvPr/>
        </p:nvCxnSpPr>
        <p:spPr>
          <a:xfrm flipV="1">
            <a:off x="3786182" y="2000240"/>
            <a:ext cx="2928958" cy="214314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7" idx="1"/>
          </p:cNvCxnSpPr>
          <p:nvPr/>
        </p:nvCxnSpPr>
        <p:spPr>
          <a:xfrm flipV="1">
            <a:off x="2714612" y="3500438"/>
            <a:ext cx="4000528" cy="121444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41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exactly does each part of the circuit do?</a:t>
            </a:r>
            <a:endParaRPr kumimoji="0" lang="en-AU" sz="41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457200" y="1444294"/>
            <a:ext cx="4040188" cy="3941763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A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current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control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 of Electrical Supply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protection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electrical pressure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Circuit load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A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Conductor</a:t>
            </a:r>
            <a:endParaRPr kumimoji="0" lang="en-A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 descr="P:\D.C. systems\NEW course\battery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714356"/>
            <a:ext cx="1285884" cy="1285884"/>
          </a:xfrm>
          <a:prstGeom prst="rect">
            <a:avLst/>
          </a:prstGeom>
          <a:noFill/>
        </p:spPr>
      </p:pic>
      <p:pic>
        <p:nvPicPr>
          <p:cNvPr id="5" name="Picture 4" descr="P:\D.C. systems\NEW course\fus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57187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5" descr="P:\D.C. systems\NEW course\wir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1171580" cy="1171580"/>
          </a:xfrm>
          <a:prstGeom prst="rect">
            <a:avLst/>
          </a:prstGeom>
          <a:noFill/>
        </p:spPr>
      </p:pic>
      <p:pic>
        <p:nvPicPr>
          <p:cNvPr id="7" name="Picture 10" descr="P:\D.C. systems\NEW course\lamp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1285884" cy="1285884"/>
          </a:xfrm>
          <a:prstGeom prst="rect">
            <a:avLst/>
          </a:prstGeom>
          <a:noFill/>
        </p:spPr>
      </p:pic>
      <p:pic>
        <p:nvPicPr>
          <p:cNvPr id="8" name="Picture 13" descr="P:\D.C. systems\NEW course\switch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5140" y="4286256"/>
            <a:ext cx="1285884" cy="1285884"/>
          </a:xfrm>
          <a:prstGeom prst="rect">
            <a:avLst/>
          </a:prstGeom>
          <a:noFill/>
        </p:spPr>
      </p:pic>
      <p:pic>
        <p:nvPicPr>
          <p:cNvPr id="9" name="Picture 14" descr="P:\D.C. systems\NEW course\voltmeter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1357298"/>
            <a:ext cx="1285884" cy="1285884"/>
          </a:xfrm>
          <a:prstGeom prst="rect">
            <a:avLst/>
          </a:prstGeom>
          <a:noFill/>
        </p:spPr>
      </p:pic>
      <p:pic>
        <p:nvPicPr>
          <p:cNvPr id="10" name="Picture 9" descr="P:\D.C. systems\NEW course\ammeter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40" y="4929198"/>
            <a:ext cx="1357322" cy="1357322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>
            <a:endCxn id="10" idx="1"/>
          </p:cNvCxnSpPr>
          <p:nvPr/>
        </p:nvCxnSpPr>
        <p:spPr>
          <a:xfrm rot="16200000" flipH="1">
            <a:off x="3554009" y="2446727"/>
            <a:ext cx="3321867" cy="300039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57556" y="2714620"/>
            <a:ext cx="3357584" cy="2071702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143242" y="1357298"/>
            <a:ext cx="3500460" cy="185739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71868" y="3714752"/>
            <a:ext cx="3143272" cy="428628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9" idx="1"/>
          </p:cNvCxnSpPr>
          <p:nvPr/>
        </p:nvCxnSpPr>
        <p:spPr>
          <a:xfrm flipV="1">
            <a:off x="3786182" y="2000240"/>
            <a:ext cx="2928958" cy="2143140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7" idx="1"/>
          </p:cNvCxnSpPr>
          <p:nvPr/>
        </p:nvCxnSpPr>
        <p:spPr>
          <a:xfrm flipV="1">
            <a:off x="2714612" y="3500438"/>
            <a:ext cx="4000528" cy="1214446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6" idx="1"/>
          </p:cNvCxnSpPr>
          <p:nvPr/>
        </p:nvCxnSpPr>
        <p:spPr>
          <a:xfrm flipV="1">
            <a:off x="2643174" y="2728906"/>
            <a:ext cx="4143404" cy="2343168"/>
          </a:xfrm>
          <a:prstGeom prst="straightConnector1">
            <a:avLst/>
          </a:prstGeom>
          <a:ln cmpd="sng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Lightning Bolt 70"/>
          <p:cNvSpPr/>
          <p:nvPr/>
        </p:nvSpPr>
        <p:spPr>
          <a:xfrm>
            <a:off x="6143636" y="4214818"/>
            <a:ext cx="571504" cy="428628"/>
          </a:xfrm>
          <a:prstGeom prst="lightningBol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4" name="Group 14"/>
          <p:cNvGrpSpPr/>
          <p:nvPr/>
        </p:nvGrpSpPr>
        <p:grpSpPr>
          <a:xfrm>
            <a:off x="4788408" y="3786190"/>
            <a:ext cx="1998170" cy="2643206"/>
            <a:chOff x="571472" y="1071546"/>
            <a:chExt cx="3957662" cy="5214974"/>
          </a:xfrm>
        </p:grpSpPr>
        <p:pic>
          <p:nvPicPr>
            <p:cNvPr id="58" name="Picture 8" descr="P:\D.C. systems\NEW course\battery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00166" y="1071546"/>
              <a:ext cx="1228732" cy="1228732"/>
            </a:xfrm>
            <a:prstGeom prst="rect">
              <a:avLst/>
            </a:prstGeom>
            <a:noFill/>
          </p:spPr>
        </p:pic>
        <p:pic>
          <p:nvPicPr>
            <p:cNvPr id="59" name="Picture 58" descr="P:\D.C. systems\NEW course\fuse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3143240" y="1643050"/>
              <a:ext cx="1357322" cy="1357322"/>
            </a:xfrm>
            <a:prstGeom prst="rect">
              <a:avLst/>
            </a:prstGeom>
            <a:noFill/>
          </p:spPr>
        </p:pic>
        <p:pic>
          <p:nvPicPr>
            <p:cNvPr id="60" name="Picture 59" descr="P:\D.C. systems\NEW course\ammeter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3071802" y="3571876"/>
              <a:ext cx="1457332" cy="1457332"/>
            </a:xfrm>
            <a:prstGeom prst="rect">
              <a:avLst/>
            </a:prstGeom>
            <a:noFill/>
          </p:spPr>
        </p:pic>
        <p:pic>
          <p:nvPicPr>
            <p:cNvPr id="61" name="Picture 13" descr="P:\D.C. systems\NEW course\switch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10800000">
              <a:off x="2143108" y="4857760"/>
              <a:ext cx="1428760" cy="1428760"/>
            </a:xfrm>
            <a:prstGeom prst="rect">
              <a:avLst/>
            </a:prstGeom>
            <a:noFill/>
          </p:spPr>
        </p:pic>
        <p:pic>
          <p:nvPicPr>
            <p:cNvPr id="62" name="Picture 61" descr="P:\D.C. systems\NEW course\lamp3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472" y="4929198"/>
              <a:ext cx="1357322" cy="1357322"/>
            </a:xfrm>
            <a:prstGeom prst="rect">
              <a:avLst/>
            </a:prstGeom>
            <a:noFill/>
          </p:spPr>
        </p:pic>
        <p:pic>
          <p:nvPicPr>
            <p:cNvPr id="63" name="Picture 14" descr="P:\D.C. systems\NEW course\voltmeter.g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357290" y="2500306"/>
              <a:ext cx="1436678" cy="1436678"/>
            </a:xfrm>
            <a:prstGeom prst="rect">
              <a:avLst/>
            </a:prstGeom>
            <a:noFill/>
          </p:spPr>
        </p:pic>
      </p:grpSp>
      <p:sp>
        <p:nvSpPr>
          <p:cNvPr id="66" name="Sun 65"/>
          <p:cNvSpPr/>
          <p:nvPr/>
        </p:nvSpPr>
        <p:spPr>
          <a:xfrm>
            <a:off x="7072330" y="3929066"/>
            <a:ext cx="785818" cy="71438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4282" y="1928803"/>
            <a:ext cx="3000396" cy="2357454"/>
          </a:xfrm>
        </p:spPr>
        <p:txBody>
          <a:bodyPr>
            <a:normAutofit/>
          </a:bodyPr>
          <a:lstStyle/>
          <a:p>
            <a:r>
              <a:rPr lang="en-AU" dirty="0" smtClean="0"/>
              <a:t>Open Circuit</a:t>
            </a:r>
          </a:p>
          <a:p>
            <a:endParaRPr lang="en-AU" dirty="0" smtClean="0"/>
          </a:p>
          <a:p>
            <a:r>
              <a:rPr lang="en-AU" dirty="0" smtClean="0"/>
              <a:t>Closed Circuit</a:t>
            </a:r>
          </a:p>
          <a:p>
            <a:endParaRPr lang="en-AU" dirty="0" smtClean="0"/>
          </a:p>
          <a:p>
            <a:r>
              <a:rPr lang="en-AU" dirty="0" smtClean="0"/>
              <a:t>Short Circuit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1"/>
                </a:solidFill>
              </a:rPr>
              <a:t>What is:</a:t>
            </a:r>
            <a:endParaRPr lang="en-AU" dirty="0">
              <a:solidFill>
                <a:schemeClr val="tx1"/>
              </a:solidFill>
            </a:endParaRPr>
          </a:p>
        </p:txBody>
      </p:sp>
      <p:grpSp>
        <p:nvGrpSpPr>
          <p:cNvPr id="5" name="Group 14"/>
          <p:cNvGrpSpPr/>
          <p:nvPr/>
        </p:nvGrpSpPr>
        <p:grpSpPr>
          <a:xfrm>
            <a:off x="7145830" y="2000240"/>
            <a:ext cx="1998170" cy="2643206"/>
            <a:chOff x="571472" y="1071546"/>
            <a:chExt cx="3957662" cy="5214974"/>
          </a:xfrm>
        </p:grpSpPr>
        <p:pic>
          <p:nvPicPr>
            <p:cNvPr id="18" name="Picture 8" descr="P:\D.C. systems\NEW course\battery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00166" y="1071546"/>
              <a:ext cx="1228732" cy="1228732"/>
            </a:xfrm>
            <a:prstGeom prst="rect">
              <a:avLst/>
            </a:prstGeom>
            <a:noFill/>
          </p:spPr>
        </p:pic>
        <p:pic>
          <p:nvPicPr>
            <p:cNvPr id="19" name="Picture 18" descr="P:\D.C. systems\NEW course\fuse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3143240" y="1643050"/>
              <a:ext cx="1357322" cy="1357322"/>
            </a:xfrm>
            <a:prstGeom prst="rect">
              <a:avLst/>
            </a:prstGeom>
            <a:noFill/>
          </p:spPr>
        </p:pic>
        <p:pic>
          <p:nvPicPr>
            <p:cNvPr id="20" name="Picture 19" descr="P:\D.C. systems\NEW course\ammeter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3071802" y="3571876"/>
              <a:ext cx="1457332" cy="1457332"/>
            </a:xfrm>
            <a:prstGeom prst="rect">
              <a:avLst/>
            </a:prstGeom>
            <a:noFill/>
          </p:spPr>
        </p:pic>
        <p:pic>
          <p:nvPicPr>
            <p:cNvPr id="22" name="Picture 21" descr="P:\D.C. systems\NEW course\lamp3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472" y="4929198"/>
              <a:ext cx="1357322" cy="1357322"/>
            </a:xfrm>
            <a:prstGeom prst="rect">
              <a:avLst/>
            </a:prstGeom>
            <a:noFill/>
          </p:spPr>
        </p:pic>
        <p:pic>
          <p:nvPicPr>
            <p:cNvPr id="23" name="Picture 14" descr="P:\D.C. systems\NEW course\voltmeter.gif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357290" y="2500306"/>
              <a:ext cx="1436678" cy="1436678"/>
            </a:xfrm>
            <a:prstGeom prst="rect">
              <a:avLst/>
            </a:prstGeom>
            <a:noFill/>
          </p:spPr>
        </p:pic>
      </p:grpSp>
      <p:cxnSp>
        <p:nvCxnSpPr>
          <p:cNvPr id="6" name="Straight Connector 5"/>
          <p:cNvCxnSpPr/>
          <p:nvPr/>
        </p:nvCxnSpPr>
        <p:spPr>
          <a:xfrm rot="5400000">
            <a:off x="8634908" y="4125683"/>
            <a:ext cx="275185" cy="7213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0800000">
            <a:off x="8650947" y="4291149"/>
            <a:ext cx="108204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22" idx="3"/>
          </p:cNvCxnSpPr>
          <p:nvPr/>
        </p:nvCxnSpPr>
        <p:spPr>
          <a:xfrm rot="10800000" flipV="1">
            <a:off x="7831124" y="4282167"/>
            <a:ext cx="144272" cy="173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5969360" y="3285635"/>
            <a:ext cx="1991859" cy="40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>
            <a:off x="6965490" y="4281363"/>
            <a:ext cx="180340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20" idx="1"/>
            <a:endCxn id="19" idx="3"/>
          </p:cNvCxnSpPr>
          <p:nvPr/>
        </p:nvCxnSpPr>
        <p:spPr>
          <a:xfrm rot="5400000" flipH="1" flipV="1">
            <a:off x="8636684" y="3117287"/>
            <a:ext cx="289666" cy="1082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19" idx="1"/>
            <a:endCxn id="18" idx="3"/>
          </p:cNvCxnSpPr>
          <p:nvPr/>
        </p:nvCxnSpPr>
        <p:spPr>
          <a:xfrm rot="16200000" flipH="1" flipV="1">
            <a:off x="8500145" y="2024847"/>
            <a:ext cx="21725" cy="551842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>
            <a:off x="6965490" y="2289906"/>
            <a:ext cx="649225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6965490" y="3086489"/>
            <a:ext cx="577089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8263941" y="3086489"/>
            <a:ext cx="504953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 flipV="1">
            <a:off x="8732826" y="3050281"/>
            <a:ext cx="108204" cy="1086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Oval 16"/>
          <p:cNvSpPr/>
          <p:nvPr/>
        </p:nvSpPr>
        <p:spPr>
          <a:xfrm flipV="1">
            <a:off x="6929422" y="3014072"/>
            <a:ext cx="108204" cy="1086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1" name="Group 23"/>
          <p:cNvGrpSpPr/>
          <p:nvPr/>
        </p:nvGrpSpPr>
        <p:grpSpPr>
          <a:xfrm>
            <a:off x="4572000" y="285728"/>
            <a:ext cx="2214578" cy="2643206"/>
            <a:chOff x="142844" y="1071546"/>
            <a:chExt cx="4386290" cy="5214974"/>
          </a:xfrm>
        </p:grpSpPr>
        <p:grpSp>
          <p:nvGrpSpPr>
            <p:cNvPr id="24" name="Group 14"/>
            <p:cNvGrpSpPr/>
            <p:nvPr/>
          </p:nvGrpSpPr>
          <p:grpSpPr>
            <a:xfrm>
              <a:off x="571472" y="1071546"/>
              <a:ext cx="3957662" cy="5214974"/>
              <a:chOff x="571472" y="1071546"/>
              <a:chExt cx="3957662" cy="5214974"/>
            </a:xfrm>
          </p:grpSpPr>
          <p:pic>
            <p:nvPicPr>
              <p:cNvPr id="38" name="Picture 8" descr="P:\D.C. systems\NEW course\battery.gif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500166" y="1071546"/>
                <a:ext cx="1228732" cy="1228732"/>
              </a:xfrm>
              <a:prstGeom prst="rect">
                <a:avLst/>
              </a:prstGeom>
              <a:noFill/>
            </p:spPr>
          </p:pic>
          <p:pic>
            <p:nvPicPr>
              <p:cNvPr id="39" name="Picture 38" descr="P:\D.C. systems\NEW course\fuse.gif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 rot="5400000">
                <a:off x="3143240" y="1643050"/>
                <a:ext cx="1357322" cy="1357322"/>
              </a:xfrm>
              <a:prstGeom prst="rect">
                <a:avLst/>
              </a:prstGeom>
              <a:noFill/>
            </p:spPr>
          </p:pic>
          <p:pic>
            <p:nvPicPr>
              <p:cNvPr id="40" name="Picture 39" descr="P:\D.C. systems\NEW course\ammeter.gif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5400000">
                <a:off x="3071802" y="3571876"/>
                <a:ext cx="1457332" cy="1457332"/>
              </a:xfrm>
              <a:prstGeom prst="rect">
                <a:avLst/>
              </a:prstGeom>
              <a:noFill/>
            </p:spPr>
          </p:pic>
          <p:pic>
            <p:nvPicPr>
              <p:cNvPr id="41" name="Picture 13" descr="P:\D.C. systems\NEW course\switch.gif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 rot="10800000">
                <a:off x="2143108" y="4857760"/>
                <a:ext cx="1428760" cy="1428760"/>
              </a:xfrm>
              <a:prstGeom prst="rect">
                <a:avLst/>
              </a:prstGeom>
              <a:noFill/>
            </p:spPr>
          </p:pic>
          <p:pic>
            <p:nvPicPr>
              <p:cNvPr id="42" name="Picture 41" descr="P:\D.C. systems\NEW course\lamp3.gif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71472" y="4929198"/>
                <a:ext cx="1357322" cy="1357322"/>
              </a:xfrm>
              <a:prstGeom prst="rect">
                <a:avLst/>
              </a:prstGeom>
              <a:noFill/>
            </p:spPr>
          </p:pic>
          <p:pic>
            <p:nvPicPr>
              <p:cNvPr id="43" name="Picture 14" descr="P:\D.C. systems\NEW course\voltmeter.gif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357290" y="2500306"/>
                <a:ext cx="1436678" cy="1436678"/>
              </a:xfrm>
              <a:prstGeom prst="rect">
                <a:avLst/>
              </a:prstGeom>
              <a:noFill/>
            </p:spPr>
          </p:pic>
        </p:grpSp>
        <p:cxnSp>
          <p:nvCxnSpPr>
            <p:cNvPr id="26" name="Straight Connector 25"/>
            <p:cNvCxnSpPr/>
            <p:nvPr/>
          </p:nvCxnSpPr>
          <p:spPr>
            <a:xfrm rot="5400000">
              <a:off x="3521859" y="5264959"/>
              <a:ext cx="542932" cy="14286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endCxn id="41" idx="1"/>
            </p:cNvCxnSpPr>
            <p:nvPr/>
          </p:nvCxnSpPr>
          <p:spPr>
            <a:xfrm rot="10800000">
              <a:off x="3571868" y="5572140"/>
              <a:ext cx="214314" cy="158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42" idx="3"/>
            </p:cNvCxnSpPr>
            <p:nvPr/>
          </p:nvCxnSpPr>
          <p:spPr>
            <a:xfrm rot="10800000" flipV="1">
              <a:off x="1928794" y="5573727"/>
              <a:ext cx="285752" cy="34132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 flipH="1" flipV="1">
              <a:off x="-1751057" y="3607595"/>
              <a:ext cx="3929884" cy="794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0800000">
              <a:off x="214282" y="5572140"/>
              <a:ext cx="357190" cy="158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40" idx="1"/>
              <a:endCxn id="39" idx="3"/>
            </p:cNvCxnSpPr>
            <p:nvPr/>
          </p:nvCxnSpPr>
          <p:spPr>
            <a:xfrm rot="5400000" flipH="1" flipV="1">
              <a:off x="3525432" y="3275408"/>
              <a:ext cx="571504" cy="21433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39" idx="1"/>
              <a:endCxn id="38" idx="3"/>
            </p:cNvCxnSpPr>
            <p:nvPr/>
          </p:nvCxnSpPr>
          <p:spPr>
            <a:xfrm rot="16200000" flipH="1" flipV="1">
              <a:off x="3253969" y="1117979"/>
              <a:ext cx="42862" cy="1093003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>
              <a:off x="214282" y="1643050"/>
              <a:ext cx="1285884" cy="158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>
              <a:off x="214282" y="3214686"/>
              <a:ext cx="1143008" cy="158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0800000">
              <a:off x="2786050" y="3214686"/>
              <a:ext cx="1000132" cy="1588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 flipV="1">
              <a:off x="3714744" y="3143248"/>
              <a:ext cx="214314" cy="2143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7" name="Oval 36"/>
            <p:cNvSpPr/>
            <p:nvPr/>
          </p:nvSpPr>
          <p:spPr>
            <a:xfrm flipV="1">
              <a:off x="142844" y="3071810"/>
              <a:ext cx="214314" cy="2143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cxnSp>
        <p:nvCxnSpPr>
          <p:cNvPr id="46" name="Straight Connector 45"/>
          <p:cNvCxnSpPr/>
          <p:nvPr/>
        </p:nvCxnSpPr>
        <p:spPr>
          <a:xfrm rot="5400000">
            <a:off x="6277486" y="5911633"/>
            <a:ext cx="275185" cy="7213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61" idx="1"/>
          </p:cNvCxnSpPr>
          <p:nvPr/>
        </p:nvCxnSpPr>
        <p:spPr>
          <a:xfrm rot="10800000">
            <a:off x="6303267" y="6067313"/>
            <a:ext cx="108204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62" idx="3"/>
          </p:cNvCxnSpPr>
          <p:nvPr/>
        </p:nvCxnSpPr>
        <p:spPr>
          <a:xfrm rot="10800000" flipV="1">
            <a:off x="5473702" y="6068117"/>
            <a:ext cx="144272" cy="1730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3611938" y="5071585"/>
            <a:ext cx="1991859" cy="40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>
            <a:off x="4608068" y="6067313"/>
            <a:ext cx="180340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60" idx="1"/>
            <a:endCxn id="59" idx="3"/>
          </p:cNvCxnSpPr>
          <p:nvPr/>
        </p:nvCxnSpPr>
        <p:spPr>
          <a:xfrm rot="5400000" flipH="1" flipV="1">
            <a:off x="6279262" y="4903237"/>
            <a:ext cx="289666" cy="1082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59" idx="1"/>
            <a:endCxn id="58" idx="3"/>
          </p:cNvCxnSpPr>
          <p:nvPr/>
        </p:nvCxnSpPr>
        <p:spPr>
          <a:xfrm rot="16200000" flipH="1" flipV="1">
            <a:off x="6142723" y="3810797"/>
            <a:ext cx="21725" cy="551842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4608068" y="4075856"/>
            <a:ext cx="649225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>
            <a:off x="4608068" y="4872439"/>
            <a:ext cx="577089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0800000">
            <a:off x="5906519" y="4872439"/>
            <a:ext cx="504953" cy="805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 flipV="1">
            <a:off x="6375404" y="4836231"/>
            <a:ext cx="108204" cy="1086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7" name="Oval 56"/>
          <p:cNvSpPr/>
          <p:nvPr/>
        </p:nvSpPr>
        <p:spPr>
          <a:xfrm flipV="1">
            <a:off x="4572000" y="4800022"/>
            <a:ext cx="108204" cy="1086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3075" name="Picture 3" descr="C:\Documents and Settings\Mark\Desktop\closed switch.bmp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29586" y="4143380"/>
            <a:ext cx="752475" cy="390525"/>
          </a:xfrm>
          <a:prstGeom prst="rect">
            <a:avLst/>
          </a:prstGeom>
          <a:noFill/>
        </p:spPr>
      </p:pic>
      <p:cxnSp>
        <p:nvCxnSpPr>
          <p:cNvPr id="70" name="Straight Connector 69"/>
          <p:cNvCxnSpPr>
            <a:stCxn id="59" idx="3"/>
          </p:cNvCxnSpPr>
          <p:nvPr/>
        </p:nvCxnSpPr>
        <p:spPr>
          <a:xfrm rot="5400000" flipH="1">
            <a:off x="5369130" y="3703440"/>
            <a:ext cx="263245" cy="1857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How to decode a resistor.</a:t>
            </a:r>
            <a:endParaRPr lang="en-A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All Users\Documents\Applied Electrical Technology - DC stuff\ResistorChartForWebsite07Jun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139390"/>
            <a:ext cx="7491422" cy="4990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992</Words>
  <Application>Microsoft Office PowerPoint</Application>
  <PresentationFormat>On-screen Show (4:3)</PresentationFormat>
  <Paragraphs>193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What is:</vt:lpstr>
      <vt:lpstr>How to decode a resistor.</vt:lpstr>
      <vt:lpstr>What is a resistor?</vt:lpstr>
      <vt:lpstr>Linear resistors – wire wound</vt:lpstr>
      <vt:lpstr>Linear resistors – carbon compound</vt:lpstr>
      <vt:lpstr>Power ratings of res</vt:lpstr>
      <vt:lpstr>Tolerance and preferred values of resistance</vt:lpstr>
      <vt:lpstr>Non-linear resistors - Thermistors</vt:lpstr>
      <vt:lpstr>Non-linear resistors – Voltage dependant resistors (VDRs)</vt:lpstr>
      <vt:lpstr>Non-linear resistors – Light dependant resistors (LDRs)</vt:lpstr>
      <vt:lpstr>Resistor circuit symbols</vt:lpstr>
      <vt:lpstr>Remembering the resistor colour code </vt:lpstr>
      <vt:lpstr>How does length affect resistance?</vt:lpstr>
      <vt:lpstr>How does length affect resistance?</vt:lpstr>
      <vt:lpstr>How does length affect resistance?</vt:lpstr>
      <vt:lpstr>How does length affect resistance?</vt:lpstr>
      <vt:lpstr>Conductor cross sectional area</vt:lpstr>
      <vt:lpstr>How does c.s.a. affect resistance?</vt:lpstr>
      <vt:lpstr>How does c.s.a. affect resistance?</vt:lpstr>
      <vt:lpstr>How does c.s.a. affect resistance?</vt:lpstr>
      <vt:lpstr>How does c.s.a. affect resistance?</vt:lpstr>
      <vt:lpstr>How does the conductor material affect resistance?</vt:lpstr>
      <vt:lpstr>Sooo… If we put all of them together…..</vt:lpstr>
      <vt:lpstr>How does temperature affect resistance?</vt:lpstr>
      <vt:lpstr>Equation for resistance and temperature</vt:lpstr>
      <vt:lpstr>Effects of temperature on a circuit </vt:lpstr>
      <vt:lpstr>But wait….. There’s more!</vt:lpstr>
      <vt:lpstr>Series circuits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</dc:creator>
  <cp:lastModifiedBy>Mark</cp:lastModifiedBy>
  <cp:revision>2</cp:revision>
  <dcterms:created xsi:type="dcterms:W3CDTF">2012-02-24T12:50:58Z</dcterms:created>
  <dcterms:modified xsi:type="dcterms:W3CDTF">2012-02-24T13:09:52Z</dcterms:modified>
</cp:coreProperties>
</file>